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47"/>
  </p:notesMasterIdLst>
  <p:handoutMasterIdLst>
    <p:handoutMasterId r:id="rId48"/>
  </p:handoutMasterIdLst>
  <p:sldIdLst>
    <p:sldId id="301" r:id="rId2"/>
    <p:sldId id="346" r:id="rId3"/>
    <p:sldId id="355" r:id="rId4"/>
    <p:sldId id="340" r:id="rId5"/>
    <p:sldId id="341" r:id="rId6"/>
    <p:sldId id="342" r:id="rId7"/>
    <p:sldId id="339" r:id="rId8"/>
    <p:sldId id="345" r:id="rId9"/>
    <p:sldId id="343" r:id="rId10"/>
    <p:sldId id="344" r:id="rId11"/>
    <p:sldId id="314" r:id="rId12"/>
    <p:sldId id="315" r:id="rId13"/>
    <p:sldId id="316" r:id="rId14"/>
    <p:sldId id="319" r:id="rId15"/>
    <p:sldId id="318" r:id="rId16"/>
    <p:sldId id="317" r:id="rId17"/>
    <p:sldId id="313" r:id="rId18"/>
    <p:sldId id="321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30" r:id="rId28"/>
    <p:sldId id="329" r:id="rId29"/>
    <p:sldId id="331" r:id="rId30"/>
    <p:sldId id="332" r:id="rId31"/>
    <p:sldId id="334" r:id="rId32"/>
    <p:sldId id="356" r:id="rId33"/>
    <p:sldId id="348" r:id="rId34"/>
    <p:sldId id="351" r:id="rId35"/>
    <p:sldId id="352" r:id="rId36"/>
    <p:sldId id="353" r:id="rId37"/>
    <p:sldId id="350" r:id="rId38"/>
    <p:sldId id="337" r:id="rId39"/>
    <p:sldId id="336" r:id="rId40"/>
    <p:sldId id="338" r:id="rId41"/>
    <p:sldId id="310" r:id="rId42"/>
    <p:sldId id="354" r:id="rId43"/>
    <p:sldId id="357" r:id="rId44"/>
    <p:sldId id="262" r:id="rId45"/>
    <p:sldId id="282" r:id="rId46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A0F1FA"/>
    <a:srgbClr val="7AECF8"/>
    <a:srgbClr val="5DDE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30" y="4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30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F7177-1C7E-4BF5-95A1-B99FA2DC6C59}" type="doc">
      <dgm:prSet loTypeId="urn:microsoft.com/office/officeart/2005/8/layout/default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CEA6A8-6917-443C-A5CB-4AB7FF7E876E}">
      <dgm:prSet phldrT="[Testo]" custT="1"/>
      <dgm:spPr/>
      <dgm:t>
        <a:bodyPr/>
        <a:lstStyle/>
        <a:p>
          <a:r>
            <a:rPr lang="it-IT" sz="1600" b="1" dirty="0" smtClean="0"/>
            <a:t>Semplificazione</a:t>
          </a:r>
          <a:endParaRPr lang="it-IT" sz="1600" b="1" dirty="0"/>
        </a:p>
      </dgm:t>
    </dgm:pt>
    <dgm:pt modelId="{56AAECDA-EF25-48CD-BDED-08A3B0865F50}" type="parTrans" cxnId="{8C95E33D-6370-45F6-891C-4579A2FC1A4D}">
      <dgm:prSet/>
      <dgm:spPr/>
      <dgm:t>
        <a:bodyPr/>
        <a:lstStyle/>
        <a:p>
          <a:endParaRPr lang="it-IT"/>
        </a:p>
      </dgm:t>
    </dgm:pt>
    <dgm:pt modelId="{F9E5267B-C0EC-4101-B863-9FB6A3A89D03}" type="sibTrans" cxnId="{8C95E33D-6370-45F6-891C-4579A2FC1A4D}">
      <dgm:prSet/>
      <dgm:spPr/>
      <dgm:t>
        <a:bodyPr/>
        <a:lstStyle/>
        <a:p>
          <a:endParaRPr lang="it-IT"/>
        </a:p>
      </dgm:t>
    </dgm:pt>
    <dgm:pt modelId="{455B9C34-2301-47CE-AEDA-9D0CE4D3E93E}">
      <dgm:prSet phldrT="[Testo]" custT="1"/>
      <dgm:spPr/>
      <dgm:t>
        <a:bodyPr/>
        <a:lstStyle/>
        <a:p>
          <a:r>
            <a:rPr lang="it-IT" sz="1600" b="1" dirty="0" smtClean="0"/>
            <a:t>Automazione PA</a:t>
          </a:r>
          <a:endParaRPr lang="it-IT" sz="1600" b="1" dirty="0"/>
        </a:p>
      </dgm:t>
    </dgm:pt>
    <dgm:pt modelId="{C402119F-0FE8-4009-B4BE-0AAEF651CBF6}" type="parTrans" cxnId="{8BAC9E94-BE5A-417A-B6C0-0C163850B1F1}">
      <dgm:prSet/>
      <dgm:spPr/>
      <dgm:t>
        <a:bodyPr/>
        <a:lstStyle/>
        <a:p>
          <a:endParaRPr lang="it-IT"/>
        </a:p>
      </dgm:t>
    </dgm:pt>
    <dgm:pt modelId="{275A57D6-FEFE-4F68-A767-3735B90AB0C6}" type="sibTrans" cxnId="{8BAC9E94-BE5A-417A-B6C0-0C163850B1F1}">
      <dgm:prSet/>
      <dgm:spPr/>
      <dgm:t>
        <a:bodyPr/>
        <a:lstStyle/>
        <a:p>
          <a:endParaRPr lang="it-IT"/>
        </a:p>
      </dgm:t>
    </dgm:pt>
    <dgm:pt modelId="{0EAFB6E0-498E-4587-987D-F5A392276C2D}">
      <dgm:prSet phldrT="[Testo]" custT="1"/>
      <dgm:spPr/>
      <dgm:t>
        <a:bodyPr/>
        <a:lstStyle/>
        <a:p>
          <a:r>
            <a:rPr lang="it-IT" sz="1200" b="1" dirty="0" err="1" smtClean="0"/>
            <a:t>Dematerializzazione</a:t>
          </a:r>
          <a:endParaRPr lang="it-IT" sz="1200" b="1" dirty="0"/>
        </a:p>
      </dgm:t>
    </dgm:pt>
    <dgm:pt modelId="{D17C2C04-C16A-471D-BAA8-E3875077892E}" type="parTrans" cxnId="{A76B7351-B379-4D6F-BC5E-861A94751BEC}">
      <dgm:prSet/>
      <dgm:spPr/>
      <dgm:t>
        <a:bodyPr/>
        <a:lstStyle/>
        <a:p>
          <a:endParaRPr lang="it-IT"/>
        </a:p>
      </dgm:t>
    </dgm:pt>
    <dgm:pt modelId="{8FDF20BB-E18B-48A5-BF90-EBB25CF523E0}" type="sibTrans" cxnId="{A76B7351-B379-4D6F-BC5E-861A94751BEC}">
      <dgm:prSet/>
      <dgm:spPr/>
      <dgm:t>
        <a:bodyPr/>
        <a:lstStyle/>
        <a:p>
          <a:endParaRPr lang="it-IT"/>
        </a:p>
      </dgm:t>
    </dgm:pt>
    <dgm:pt modelId="{9BE12587-C88F-4339-B353-B5A32FEB69BC}">
      <dgm:prSet phldrT="[Testo]" custT="1"/>
      <dgm:spPr/>
      <dgm:t>
        <a:bodyPr/>
        <a:lstStyle/>
        <a:p>
          <a:r>
            <a:rPr lang="it-IT" sz="1600" b="1" dirty="0" err="1" smtClean="0"/>
            <a:t>Efficientamento</a:t>
          </a:r>
          <a:r>
            <a:rPr lang="it-IT" sz="1600" b="1" dirty="0" smtClean="0"/>
            <a:t> PA</a:t>
          </a:r>
          <a:endParaRPr lang="it-IT" sz="1600" b="1" dirty="0"/>
        </a:p>
      </dgm:t>
    </dgm:pt>
    <dgm:pt modelId="{6EA50F9F-D922-42EB-ABF4-0243E6549F1F}" type="parTrans" cxnId="{BE5E6A3D-7C0D-4005-A4BA-328DE9AA9F26}">
      <dgm:prSet/>
      <dgm:spPr/>
      <dgm:t>
        <a:bodyPr/>
        <a:lstStyle/>
        <a:p>
          <a:endParaRPr lang="it-IT"/>
        </a:p>
      </dgm:t>
    </dgm:pt>
    <dgm:pt modelId="{66E5FD46-ED03-460E-873F-9CC273FFC3CE}" type="sibTrans" cxnId="{BE5E6A3D-7C0D-4005-A4BA-328DE9AA9F26}">
      <dgm:prSet/>
      <dgm:spPr/>
      <dgm:t>
        <a:bodyPr/>
        <a:lstStyle/>
        <a:p>
          <a:endParaRPr lang="it-IT"/>
        </a:p>
      </dgm:t>
    </dgm:pt>
    <dgm:pt modelId="{C3944EDD-199D-4627-8307-C66AD2D47F17}">
      <dgm:prSet phldrT="[Testo]" custT="1"/>
      <dgm:spPr/>
      <dgm:t>
        <a:bodyPr/>
        <a:lstStyle/>
        <a:p>
          <a:r>
            <a:rPr lang="it-IT" sz="1600" b="1" dirty="0" smtClean="0"/>
            <a:t>Creazione banche dati condivise</a:t>
          </a:r>
          <a:endParaRPr lang="it-IT" sz="1600" b="1" dirty="0"/>
        </a:p>
      </dgm:t>
    </dgm:pt>
    <dgm:pt modelId="{B7E83A97-9C48-4332-B092-4D3EB0ACD6D5}" type="parTrans" cxnId="{5359143B-3304-493B-8F41-2BD4BBA61123}">
      <dgm:prSet/>
      <dgm:spPr/>
      <dgm:t>
        <a:bodyPr/>
        <a:lstStyle/>
        <a:p>
          <a:endParaRPr lang="it-IT"/>
        </a:p>
      </dgm:t>
    </dgm:pt>
    <dgm:pt modelId="{9103A630-05EC-4575-A9EF-40C46925042C}" type="sibTrans" cxnId="{5359143B-3304-493B-8F41-2BD4BBA61123}">
      <dgm:prSet/>
      <dgm:spPr/>
      <dgm:t>
        <a:bodyPr/>
        <a:lstStyle/>
        <a:p>
          <a:endParaRPr lang="it-IT"/>
        </a:p>
      </dgm:t>
    </dgm:pt>
    <dgm:pt modelId="{58C860D5-C35A-437F-B004-B32BDC6FFAE5}">
      <dgm:prSet phldrT="[Testo]" custT="1"/>
      <dgm:spPr/>
      <dgm:t>
        <a:bodyPr/>
        <a:lstStyle/>
        <a:p>
          <a:r>
            <a:rPr lang="it-IT" sz="1600" b="1" dirty="0" smtClean="0"/>
            <a:t>Attuazione CAD</a:t>
          </a:r>
          <a:endParaRPr lang="it-IT" sz="1600" b="1" dirty="0"/>
        </a:p>
      </dgm:t>
    </dgm:pt>
    <dgm:pt modelId="{2071B6FC-CD4F-46D6-ACD5-A44F3D161923}" type="parTrans" cxnId="{3ADB2636-B57F-42E8-98CA-D73D4DA082BD}">
      <dgm:prSet/>
      <dgm:spPr/>
      <dgm:t>
        <a:bodyPr/>
        <a:lstStyle/>
        <a:p>
          <a:endParaRPr lang="it-IT"/>
        </a:p>
      </dgm:t>
    </dgm:pt>
    <dgm:pt modelId="{6E51B03B-758F-4C3B-B031-FA4C66C5FFFA}" type="sibTrans" cxnId="{3ADB2636-B57F-42E8-98CA-D73D4DA082BD}">
      <dgm:prSet/>
      <dgm:spPr/>
      <dgm:t>
        <a:bodyPr/>
        <a:lstStyle/>
        <a:p>
          <a:endParaRPr lang="it-IT"/>
        </a:p>
      </dgm:t>
    </dgm:pt>
    <dgm:pt modelId="{B86E5841-133B-413D-97F3-7A598A62A3F8}">
      <dgm:prSet phldrT="[Testo]" custT="1"/>
      <dgm:spPr/>
      <dgm:t>
        <a:bodyPr/>
        <a:lstStyle/>
        <a:p>
          <a:r>
            <a:rPr lang="it-IT" sz="1600" b="1" dirty="0" smtClean="0"/>
            <a:t>Attuazione </a:t>
          </a:r>
        </a:p>
        <a:p>
          <a:r>
            <a:rPr lang="it-IT" sz="1600" b="1" dirty="0" err="1" smtClean="0"/>
            <a:t>L.R.</a:t>
          </a:r>
          <a:r>
            <a:rPr lang="it-IT" sz="1600" b="1" dirty="0" smtClean="0"/>
            <a:t> 10/2014 e </a:t>
          </a:r>
          <a:r>
            <a:rPr lang="it-IT" sz="1600" b="1" dirty="0" err="1" smtClean="0"/>
            <a:t>L.R.</a:t>
          </a:r>
          <a:r>
            <a:rPr lang="it-IT" sz="1600" b="1" dirty="0" smtClean="0"/>
            <a:t> 22/2014</a:t>
          </a:r>
          <a:endParaRPr lang="it-IT" sz="1600" b="1" dirty="0"/>
        </a:p>
      </dgm:t>
    </dgm:pt>
    <dgm:pt modelId="{9C03F825-336E-4DF8-BA94-152D9BECB56F}" type="parTrans" cxnId="{0BCE8829-33F7-4AC7-A4A0-06B311145946}">
      <dgm:prSet/>
      <dgm:spPr/>
      <dgm:t>
        <a:bodyPr/>
        <a:lstStyle/>
        <a:p>
          <a:endParaRPr lang="it-IT"/>
        </a:p>
      </dgm:t>
    </dgm:pt>
    <dgm:pt modelId="{593366F3-2C59-43DD-B44D-6BDD1DBFCBEE}" type="sibTrans" cxnId="{0BCE8829-33F7-4AC7-A4A0-06B311145946}">
      <dgm:prSet/>
      <dgm:spPr/>
      <dgm:t>
        <a:bodyPr/>
        <a:lstStyle/>
        <a:p>
          <a:endParaRPr lang="it-IT"/>
        </a:p>
      </dgm:t>
    </dgm:pt>
    <dgm:pt modelId="{8B8C10B0-9001-45FE-BE18-0F67B90432D4}">
      <dgm:prSet phldrT="[Testo]" custT="1"/>
      <dgm:spPr/>
      <dgm:t>
        <a:bodyPr/>
        <a:lstStyle/>
        <a:p>
          <a:r>
            <a:rPr lang="it-IT" sz="1600" b="1" dirty="0" smtClean="0"/>
            <a:t>DPR 445/2000</a:t>
          </a:r>
          <a:endParaRPr lang="it-IT" sz="1600" b="1" dirty="0"/>
        </a:p>
      </dgm:t>
    </dgm:pt>
    <dgm:pt modelId="{B60783B9-8802-44E2-9083-AD96E202B091}" type="parTrans" cxnId="{B13FD47E-5C58-4DEF-B08F-67AF1BBFFB47}">
      <dgm:prSet/>
      <dgm:spPr/>
      <dgm:t>
        <a:bodyPr/>
        <a:lstStyle/>
        <a:p>
          <a:endParaRPr lang="it-IT"/>
        </a:p>
      </dgm:t>
    </dgm:pt>
    <dgm:pt modelId="{DB3BE48B-274C-4E55-8A7E-54DDE55639EF}" type="sibTrans" cxnId="{B13FD47E-5C58-4DEF-B08F-67AF1BBFFB47}">
      <dgm:prSet/>
      <dgm:spPr/>
      <dgm:t>
        <a:bodyPr/>
        <a:lstStyle/>
        <a:p>
          <a:endParaRPr lang="it-IT"/>
        </a:p>
      </dgm:t>
    </dgm:pt>
    <dgm:pt modelId="{4C605755-6964-4D13-980C-9A0E50C61B19}">
      <dgm:prSet phldrT="[Testo]" custT="1"/>
      <dgm:spPr/>
      <dgm:t>
        <a:bodyPr/>
        <a:lstStyle/>
        <a:p>
          <a:r>
            <a:rPr lang="it-IT" sz="1600" b="1" dirty="0" err="1" smtClean="0"/>
            <a:t>Networking</a:t>
          </a:r>
          <a:endParaRPr lang="it-IT" sz="1600" b="1" dirty="0"/>
        </a:p>
      </dgm:t>
    </dgm:pt>
    <dgm:pt modelId="{BD62EC0E-3489-4303-9224-A3219F4FD0A3}" type="parTrans" cxnId="{8A10831C-4165-45BD-BE2C-A527512C5702}">
      <dgm:prSet/>
      <dgm:spPr/>
      <dgm:t>
        <a:bodyPr/>
        <a:lstStyle/>
        <a:p>
          <a:endParaRPr lang="it-IT"/>
        </a:p>
      </dgm:t>
    </dgm:pt>
    <dgm:pt modelId="{FD7CDC78-E28A-48AB-B97A-A24DF330A78C}" type="sibTrans" cxnId="{8A10831C-4165-45BD-BE2C-A527512C5702}">
      <dgm:prSet/>
      <dgm:spPr/>
      <dgm:t>
        <a:bodyPr/>
        <a:lstStyle/>
        <a:p>
          <a:endParaRPr lang="it-IT"/>
        </a:p>
      </dgm:t>
    </dgm:pt>
    <dgm:pt modelId="{CDFF5983-7503-47D8-9974-F0C83FE7EF16}" type="pres">
      <dgm:prSet presAssocID="{CC9F7177-1C7E-4BF5-95A1-B99FA2DC6C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A41341-0952-4E94-90DC-6D4054251812}" type="pres">
      <dgm:prSet presAssocID="{36CEA6A8-6917-443C-A5CB-4AB7FF7E876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2E0342-1B26-4A46-8E3C-28B6D3C1EC73}" type="pres">
      <dgm:prSet presAssocID="{F9E5267B-C0EC-4101-B863-9FB6A3A89D03}" presName="sibTrans" presStyleCnt="0"/>
      <dgm:spPr/>
      <dgm:t>
        <a:bodyPr/>
        <a:lstStyle/>
        <a:p>
          <a:endParaRPr lang="it-IT"/>
        </a:p>
      </dgm:t>
    </dgm:pt>
    <dgm:pt modelId="{E5743177-D42A-4119-9557-D6DF7AB0D484}" type="pres">
      <dgm:prSet presAssocID="{455B9C34-2301-47CE-AEDA-9D0CE4D3E93E}" presName="node" presStyleLbl="node1" presStyleIdx="1" presStyleCnt="9" custLinFactNeighborX="-1922" custLinFactNeighborY="-10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6E4260-FD1A-4294-A46D-5107233FCDAA}" type="pres">
      <dgm:prSet presAssocID="{275A57D6-FEFE-4F68-A767-3735B90AB0C6}" presName="sibTrans" presStyleCnt="0"/>
      <dgm:spPr/>
      <dgm:t>
        <a:bodyPr/>
        <a:lstStyle/>
        <a:p>
          <a:endParaRPr lang="it-IT"/>
        </a:p>
      </dgm:t>
    </dgm:pt>
    <dgm:pt modelId="{ECD5C4CD-AF50-4911-B5AF-7E838851E9E2}" type="pres">
      <dgm:prSet presAssocID="{0EAFB6E0-498E-4587-987D-F5A392276C2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68BAB2-3EE4-4DF6-B7E9-F0E3F4A04FE5}" type="pres">
      <dgm:prSet presAssocID="{8FDF20BB-E18B-48A5-BF90-EBB25CF523E0}" presName="sibTrans" presStyleCnt="0"/>
      <dgm:spPr/>
      <dgm:t>
        <a:bodyPr/>
        <a:lstStyle/>
        <a:p>
          <a:endParaRPr lang="it-IT"/>
        </a:p>
      </dgm:t>
    </dgm:pt>
    <dgm:pt modelId="{45236229-6A76-4BC9-B493-FBF221C4FBA9}" type="pres">
      <dgm:prSet presAssocID="{9BE12587-C88F-4339-B353-B5A32FEB69B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835D0A-8340-4B10-84A7-4446E7C63518}" type="pres">
      <dgm:prSet presAssocID="{66E5FD46-ED03-460E-873F-9CC273FFC3CE}" presName="sibTrans" presStyleCnt="0"/>
      <dgm:spPr/>
      <dgm:t>
        <a:bodyPr/>
        <a:lstStyle/>
        <a:p>
          <a:endParaRPr lang="it-IT"/>
        </a:p>
      </dgm:t>
    </dgm:pt>
    <dgm:pt modelId="{42732301-914A-45E4-A3FE-E146C59C6462}" type="pres">
      <dgm:prSet presAssocID="{C3944EDD-199D-4627-8307-C66AD2D47F1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BFD35E-D8D6-4DBE-A4CD-22AE4D8F6261}" type="pres">
      <dgm:prSet presAssocID="{9103A630-05EC-4575-A9EF-40C46925042C}" presName="sibTrans" presStyleCnt="0"/>
      <dgm:spPr/>
      <dgm:t>
        <a:bodyPr/>
        <a:lstStyle/>
        <a:p>
          <a:endParaRPr lang="it-IT"/>
        </a:p>
      </dgm:t>
    </dgm:pt>
    <dgm:pt modelId="{09EC5BF6-2CCB-4E3A-BCD2-754637A57B8A}" type="pres">
      <dgm:prSet presAssocID="{4C605755-6964-4D13-980C-9A0E50C61B1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7225E8-C745-41C5-8C54-76706DF90A9A}" type="pres">
      <dgm:prSet presAssocID="{FD7CDC78-E28A-48AB-B97A-A24DF330A78C}" presName="sibTrans" presStyleCnt="0"/>
      <dgm:spPr/>
      <dgm:t>
        <a:bodyPr/>
        <a:lstStyle/>
        <a:p>
          <a:endParaRPr lang="it-IT"/>
        </a:p>
      </dgm:t>
    </dgm:pt>
    <dgm:pt modelId="{DFE4FB38-0632-4634-A75F-8DE32DCE378E}" type="pres">
      <dgm:prSet presAssocID="{B86E5841-133B-413D-97F3-7A598A62A3F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CBEF4C-C2E8-40A4-9736-4BE6D479EAEE}" type="pres">
      <dgm:prSet presAssocID="{593366F3-2C59-43DD-B44D-6BDD1DBFCBEE}" presName="sibTrans" presStyleCnt="0"/>
      <dgm:spPr/>
      <dgm:t>
        <a:bodyPr/>
        <a:lstStyle/>
        <a:p>
          <a:endParaRPr lang="it-IT"/>
        </a:p>
      </dgm:t>
    </dgm:pt>
    <dgm:pt modelId="{D5AF234E-5E13-47DC-A041-DE3F11F61A06}" type="pres">
      <dgm:prSet presAssocID="{8B8C10B0-9001-45FE-BE18-0F67B90432D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F41767-3C20-49C3-9F13-E67896749C0B}" type="pres">
      <dgm:prSet presAssocID="{DB3BE48B-274C-4E55-8A7E-54DDE55639EF}" presName="sibTrans" presStyleCnt="0"/>
      <dgm:spPr/>
      <dgm:t>
        <a:bodyPr/>
        <a:lstStyle/>
        <a:p>
          <a:endParaRPr lang="it-IT"/>
        </a:p>
      </dgm:t>
    </dgm:pt>
    <dgm:pt modelId="{65F18F57-8744-497E-BEA1-278D1E51436B}" type="pres">
      <dgm:prSet presAssocID="{58C860D5-C35A-437F-B004-B32BDC6FFAE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32A559-509B-4777-8E72-541FBABC8C69}" type="presOf" srcId="{B86E5841-133B-413D-97F3-7A598A62A3F8}" destId="{DFE4FB38-0632-4634-A75F-8DE32DCE378E}" srcOrd="0" destOrd="0" presId="urn:microsoft.com/office/officeart/2005/8/layout/default#1"/>
    <dgm:cxn modelId="{A76B7351-B379-4D6F-BC5E-861A94751BEC}" srcId="{CC9F7177-1C7E-4BF5-95A1-B99FA2DC6C59}" destId="{0EAFB6E0-498E-4587-987D-F5A392276C2D}" srcOrd="2" destOrd="0" parTransId="{D17C2C04-C16A-471D-BAA8-E3875077892E}" sibTransId="{8FDF20BB-E18B-48A5-BF90-EBB25CF523E0}"/>
    <dgm:cxn modelId="{5BEB9039-88ED-4FF0-8BB0-7C24D13FC9A5}" type="presOf" srcId="{0EAFB6E0-498E-4587-987D-F5A392276C2D}" destId="{ECD5C4CD-AF50-4911-B5AF-7E838851E9E2}" srcOrd="0" destOrd="0" presId="urn:microsoft.com/office/officeart/2005/8/layout/default#1"/>
    <dgm:cxn modelId="{3ADB2636-B57F-42E8-98CA-D73D4DA082BD}" srcId="{CC9F7177-1C7E-4BF5-95A1-B99FA2DC6C59}" destId="{58C860D5-C35A-437F-B004-B32BDC6FFAE5}" srcOrd="8" destOrd="0" parTransId="{2071B6FC-CD4F-46D6-ACD5-A44F3D161923}" sibTransId="{6E51B03B-758F-4C3B-B031-FA4C66C5FFFA}"/>
    <dgm:cxn modelId="{605B820C-50A0-46E8-B05D-B883F5C6C532}" type="presOf" srcId="{9BE12587-C88F-4339-B353-B5A32FEB69BC}" destId="{45236229-6A76-4BC9-B493-FBF221C4FBA9}" srcOrd="0" destOrd="0" presId="urn:microsoft.com/office/officeart/2005/8/layout/default#1"/>
    <dgm:cxn modelId="{23F45E48-34DC-41A0-98FE-6639E69E5578}" type="presOf" srcId="{4C605755-6964-4D13-980C-9A0E50C61B19}" destId="{09EC5BF6-2CCB-4E3A-BCD2-754637A57B8A}" srcOrd="0" destOrd="0" presId="urn:microsoft.com/office/officeart/2005/8/layout/default#1"/>
    <dgm:cxn modelId="{8A10831C-4165-45BD-BE2C-A527512C5702}" srcId="{CC9F7177-1C7E-4BF5-95A1-B99FA2DC6C59}" destId="{4C605755-6964-4D13-980C-9A0E50C61B19}" srcOrd="5" destOrd="0" parTransId="{BD62EC0E-3489-4303-9224-A3219F4FD0A3}" sibTransId="{FD7CDC78-E28A-48AB-B97A-A24DF330A78C}"/>
    <dgm:cxn modelId="{B56A992A-83CE-49D3-B35F-32F6AB554175}" type="presOf" srcId="{8B8C10B0-9001-45FE-BE18-0F67B90432D4}" destId="{D5AF234E-5E13-47DC-A041-DE3F11F61A06}" srcOrd="0" destOrd="0" presId="urn:microsoft.com/office/officeart/2005/8/layout/default#1"/>
    <dgm:cxn modelId="{B13FD47E-5C58-4DEF-B08F-67AF1BBFFB47}" srcId="{CC9F7177-1C7E-4BF5-95A1-B99FA2DC6C59}" destId="{8B8C10B0-9001-45FE-BE18-0F67B90432D4}" srcOrd="7" destOrd="0" parTransId="{B60783B9-8802-44E2-9083-AD96E202B091}" sibTransId="{DB3BE48B-274C-4E55-8A7E-54DDE55639EF}"/>
    <dgm:cxn modelId="{F6EB857B-D3D5-4E72-82A6-8A7FFBDC0CE2}" type="presOf" srcId="{58C860D5-C35A-437F-B004-B32BDC6FFAE5}" destId="{65F18F57-8744-497E-BEA1-278D1E51436B}" srcOrd="0" destOrd="0" presId="urn:microsoft.com/office/officeart/2005/8/layout/default#1"/>
    <dgm:cxn modelId="{6396B1CD-586E-4E1C-B136-E7F29EE21C79}" type="presOf" srcId="{C3944EDD-199D-4627-8307-C66AD2D47F17}" destId="{42732301-914A-45E4-A3FE-E146C59C6462}" srcOrd="0" destOrd="0" presId="urn:microsoft.com/office/officeart/2005/8/layout/default#1"/>
    <dgm:cxn modelId="{461C1646-AAAA-4185-80C5-19E1EA09269B}" type="presOf" srcId="{36CEA6A8-6917-443C-A5CB-4AB7FF7E876E}" destId="{36A41341-0952-4E94-90DC-6D4054251812}" srcOrd="0" destOrd="0" presId="urn:microsoft.com/office/officeart/2005/8/layout/default#1"/>
    <dgm:cxn modelId="{BE5E6A3D-7C0D-4005-A4BA-328DE9AA9F26}" srcId="{CC9F7177-1C7E-4BF5-95A1-B99FA2DC6C59}" destId="{9BE12587-C88F-4339-B353-B5A32FEB69BC}" srcOrd="3" destOrd="0" parTransId="{6EA50F9F-D922-42EB-ABF4-0243E6549F1F}" sibTransId="{66E5FD46-ED03-460E-873F-9CC273FFC3CE}"/>
    <dgm:cxn modelId="{5359143B-3304-493B-8F41-2BD4BBA61123}" srcId="{CC9F7177-1C7E-4BF5-95A1-B99FA2DC6C59}" destId="{C3944EDD-199D-4627-8307-C66AD2D47F17}" srcOrd="4" destOrd="0" parTransId="{B7E83A97-9C48-4332-B092-4D3EB0ACD6D5}" sibTransId="{9103A630-05EC-4575-A9EF-40C46925042C}"/>
    <dgm:cxn modelId="{8AD41786-BCF1-400E-A604-BF7B66A96C4A}" type="presOf" srcId="{CC9F7177-1C7E-4BF5-95A1-B99FA2DC6C59}" destId="{CDFF5983-7503-47D8-9974-F0C83FE7EF16}" srcOrd="0" destOrd="0" presId="urn:microsoft.com/office/officeart/2005/8/layout/default#1"/>
    <dgm:cxn modelId="{0BCE8829-33F7-4AC7-A4A0-06B311145946}" srcId="{CC9F7177-1C7E-4BF5-95A1-B99FA2DC6C59}" destId="{B86E5841-133B-413D-97F3-7A598A62A3F8}" srcOrd="6" destOrd="0" parTransId="{9C03F825-336E-4DF8-BA94-152D9BECB56F}" sibTransId="{593366F3-2C59-43DD-B44D-6BDD1DBFCBEE}"/>
    <dgm:cxn modelId="{8C95E33D-6370-45F6-891C-4579A2FC1A4D}" srcId="{CC9F7177-1C7E-4BF5-95A1-B99FA2DC6C59}" destId="{36CEA6A8-6917-443C-A5CB-4AB7FF7E876E}" srcOrd="0" destOrd="0" parTransId="{56AAECDA-EF25-48CD-BDED-08A3B0865F50}" sibTransId="{F9E5267B-C0EC-4101-B863-9FB6A3A89D03}"/>
    <dgm:cxn modelId="{8BAC9E94-BE5A-417A-B6C0-0C163850B1F1}" srcId="{CC9F7177-1C7E-4BF5-95A1-B99FA2DC6C59}" destId="{455B9C34-2301-47CE-AEDA-9D0CE4D3E93E}" srcOrd="1" destOrd="0" parTransId="{C402119F-0FE8-4009-B4BE-0AAEF651CBF6}" sibTransId="{275A57D6-FEFE-4F68-A767-3735B90AB0C6}"/>
    <dgm:cxn modelId="{E3F1E8A4-7A0F-41F1-85AB-C059DF990D3B}" type="presOf" srcId="{455B9C34-2301-47CE-AEDA-9D0CE4D3E93E}" destId="{E5743177-D42A-4119-9557-D6DF7AB0D484}" srcOrd="0" destOrd="0" presId="urn:microsoft.com/office/officeart/2005/8/layout/default#1"/>
    <dgm:cxn modelId="{5B6474F7-9804-4CAF-8BA1-4FF4A2693443}" type="presParOf" srcId="{CDFF5983-7503-47D8-9974-F0C83FE7EF16}" destId="{36A41341-0952-4E94-90DC-6D4054251812}" srcOrd="0" destOrd="0" presId="urn:microsoft.com/office/officeart/2005/8/layout/default#1"/>
    <dgm:cxn modelId="{2D69B07A-2BC0-4823-A2AB-48E8B9F2B58D}" type="presParOf" srcId="{CDFF5983-7503-47D8-9974-F0C83FE7EF16}" destId="{1D2E0342-1B26-4A46-8E3C-28B6D3C1EC73}" srcOrd="1" destOrd="0" presId="urn:microsoft.com/office/officeart/2005/8/layout/default#1"/>
    <dgm:cxn modelId="{C018939F-4CBB-4C05-8111-24978E58DE95}" type="presParOf" srcId="{CDFF5983-7503-47D8-9974-F0C83FE7EF16}" destId="{E5743177-D42A-4119-9557-D6DF7AB0D484}" srcOrd="2" destOrd="0" presId="urn:microsoft.com/office/officeart/2005/8/layout/default#1"/>
    <dgm:cxn modelId="{22E0D4A8-74F6-4664-8D63-6585D65C1D77}" type="presParOf" srcId="{CDFF5983-7503-47D8-9974-F0C83FE7EF16}" destId="{A46E4260-FD1A-4294-A46D-5107233FCDAA}" srcOrd="3" destOrd="0" presId="urn:microsoft.com/office/officeart/2005/8/layout/default#1"/>
    <dgm:cxn modelId="{FACBCAA6-5FE5-4400-A1F7-E4D9AFE79733}" type="presParOf" srcId="{CDFF5983-7503-47D8-9974-F0C83FE7EF16}" destId="{ECD5C4CD-AF50-4911-B5AF-7E838851E9E2}" srcOrd="4" destOrd="0" presId="urn:microsoft.com/office/officeart/2005/8/layout/default#1"/>
    <dgm:cxn modelId="{B7608A4E-9932-4234-A513-11BAD0B21D98}" type="presParOf" srcId="{CDFF5983-7503-47D8-9974-F0C83FE7EF16}" destId="{2D68BAB2-3EE4-4DF6-B7E9-F0E3F4A04FE5}" srcOrd="5" destOrd="0" presId="urn:microsoft.com/office/officeart/2005/8/layout/default#1"/>
    <dgm:cxn modelId="{050CA255-5782-47C5-B269-5DC204DFA569}" type="presParOf" srcId="{CDFF5983-7503-47D8-9974-F0C83FE7EF16}" destId="{45236229-6A76-4BC9-B493-FBF221C4FBA9}" srcOrd="6" destOrd="0" presId="urn:microsoft.com/office/officeart/2005/8/layout/default#1"/>
    <dgm:cxn modelId="{4758F81D-615A-4280-A0F0-4693E30EC1D4}" type="presParOf" srcId="{CDFF5983-7503-47D8-9974-F0C83FE7EF16}" destId="{6C835D0A-8340-4B10-84A7-4446E7C63518}" srcOrd="7" destOrd="0" presId="urn:microsoft.com/office/officeart/2005/8/layout/default#1"/>
    <dgm:cxn modelId="{E6CB8C40-7D61-4451-B97B-6E5B895B2944}" type="presParOf" srcId="{CDFF5983-7503-47D8-9974-F0C83FE7EF16}" destId="{42732301-914A-45E4-A3FE-E146C59C6462}" srcOrd="8" destOrd="0" presId="urn:microsoft.com/office/officeart/2005/8/layout/default#1"/>
    <dgm:cxn modelId="{58BBE16F-3DB3-4301-A5FF-8BCE890B5BAA}" type="presParOf" srcId="{CDFF5983-7503-47D8-9974-F0C83FE7EF16}" destId="{52BFD35E-D8D6-4DBE-A4CD-22AE4D8F6261}" srcOrd="9" destOrd="0" presId="urn:microsoft.com/office/officeart/2005/8/layout/default#1"/>
    <dgm:cxn modelId="{D6530E4A-FD1F-4E68-AA04-82DCCFB7AFC5}" type="presParOf" srcId="{CDFF5983-7503-47D8-9974-F0C83FE7EF16}" destId="{09EC5BF6-2CCB-4E3A-BCD2-754637A57B8A}" srcOrd="10" destOrd="0" presId="urn:microsoft.com/office/officeart/2005/8/layout/default#1"/>
    <dgm:cxn modelId="{7FCB59B1-9721-4550-B1CB-11E9761AA591}" type="presParOf" srcId="{CDFF5983-7503-47D8-9974-F0C83FE7EF16}" destId="{F67225E8-C745-41C5-8C54-76706DF90A9A}" srcOrd="11" destOrd="0" presId="urn:microsoft.com/office/officeart/2005/8/layout/default#1"/>
    <dgm:cxn modelId="{063BC5D8-8460-4181-BB42-338813FA3588}" type="presParOf" srcId="{CDFF5983-7503-47D8-9974-F0C83FE7EF16}" destId="{DFE4FB38-0632-4634-A75F-8DE32DCE378E}" srcOrd="12" destOrd="0" presId="urn:microsoft.com/office/officeart/2005/8/layout/default#1"/>
    <dgm:cxn modelId="{D42D5EAE-EEF5-40FD-9A05-521120C28DC9}" type="presParOf" srcId="{CDFF5983-7503-47D8-9974-F0C83FE7EF16}" destId="{6FCBEF4C-C2E8-40A4-9736-4BE6D479EAEE}" srcOrd="13" destOrd="0" presId="urn:microsoft.com/office/officeart/2005/8/layout/default#1"/>
    <dgm:cxn modelId="{D3C67E11-CF29-40E0-83DF-AFCFE3B4F28A}" type="presParOf" srcId="{CDFF5983-7503-47D8-9974-F0C83FE7EF16}" destId="{D5AF234E-5E13-47DC-A041-DE3F11F61A06}" srcOrd="14" destOrd="0" presId="urn:microsoft.com/office/officeart/2005/8/layout/default#1"/>
    <dgm:cxn modelId="{64D1F450-1CB7-40E0-B810-21C8604A6405}" type="presParOf" srcId="{CDFF5983-7503-47D8-9974-F0C83FE7EF16}" destId="{DAF41767-3C20-49C3-9F13-E67896749C0B}" srcOrd="15" destOrd="0" presId="urn:microsoft.com/office/officeart/2005/8/layout/default#1"/>
    <dgm:cxn modelId="{DDB91181-0228-4C72-98F0-1077422BFC99}" type="presParOf" srcId="{CDFF5983-7503-47D8-9974-F0C83FE7EF16}" destId="{65F18F57-8744-497E-BEA1-278D1E51436B}" srcOrd="16" destOrd="0" presId="urn:microsoft.com/office/officeart/2005/8/layout/default#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EFF3A-D953-4266-B401-2749B7FC79F3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ECB63F1-0B21-4E61-AE3F-B74C66301FC3}">
      <dgm:prSet custT="1"/>
      <dgm:spPr/>
      <dgm:t>
        <a:bodyPr/>
        <a:lstStyle/>
        <a:p>
          <a:pPr rtl="0"/>
          <a:r>
            <a:rPr lang="it-IT" sz="1600" b="1" dirty="0" smtClean="0"/>
            <a:t>Superare  i limiti della comunicazione via posta ordinaria e/o posta elettronica</a:t>
          </a:r>
          <a:endParaRPr lang="it-IT" sz="1400" b="1" dirty="0"/>
        </a:p>
      </dgm:t>
    </dgm:pt>
    <dgm:pt modelId="{71ADDAF6-E4F5-4E70-813C-86D22B69D3D9}" type="parTrans" cxnId="{BA0A578F-344E-4FE2-A318-11FD4F8F39A1}">
      <dgm:prSet/>
      <dgm:spPr/>
      <dgm:t>
        <a:bodyPr/>
        <a:lstStyle/>
        <a:p>
          <a:endParaRPr lang="it-IT"/>
        </a:p>
      </dgm:t>
    </dgm:pt>
    <dgm:pt modelId="{2AA404E1-C11E-4B26-90F7-28B4840C8B9A}" type="sibTrans" cxnId="{BA0A578F-344E-4FE2-A318-11FD4F8F39A1}">
      <dgm:prSet/>
      <dgm:spPr/>
      <dgm:t>
        <a:bodyPr/>
        <a:lstStyle/>
        <a:p>
          <a:endParaRPr lang="it-IT"/>
        </a:p>
      </dgm:t>
    </dgm:pt>
    <dgm:pt modelId="{90EB4C4B-1325-4D5A-98AC-75FD06ADCB03}">
      <dgm:prSet custT="1"/>
      <dgm:spPr/>
      <dgm:t>
        <a:bodyPr/>
        <a:lstStyle/>
        <a:p>
          <a:pPr rtl="0"/>
          <a:r>
            <a:rPr lang="it-IT" sz="1600" b="1" i="0" dirty="0" smtClean="0"/>
            <a:t>Ridurre</a:t>
          </a:r>
          <a:r>
            <a:rPr lang="it-IT" sz="1600" b="1" dirty="0" smtClean="0"/>
            <a:t> l’interscambio dei flussi cartacei</a:t>
          </a:r>
          <a:endParaRPr lang="it-IT" sz="1600" b="1" dirty="0"/>
        </a:p>
      </dgm:t>
    </dgm:pt>
    <dgm:pt modelId="{EC131E0E-4689-4743-9272-247D03A66830}" type="parTrans" cxnId="{CF28A9A7-1A53-4DD1-86CE-520CBD6E555E}">
      <dgm:prSet/>
      <dgm:spPr/>
      <dgm:t>
        <a:bodyPr/>
        <a:lstStyle/>
        <a:p>
          <a:endParaRPr lang="it-IT"/>
        </a:p>
      </dgm:t>
    </dgm:pt>
    <dgm:pt modelId="{92EEC4BB-C9F4-41E3-BA19-EE8F8BF0D8A4}" type="sibTrans" cxnId="{CF28A9A7-1A53-4DD1-86CE-520CBD6E555E}">
      <dgm:prSet/>
      <dgm:spPr/>
      <dgm:t>
        <a:bodyPr/>
        <a:lstStyle/>
        <a:p>
          <a:endParaRPr lang="it-IT"/>
        </a:p>
      </dgm:t>
    </dgm:pt>
    <dgm:pt modelId="{10F7AA4C-A943-4D15-BC6E-47CCB1E728D3}">
      <dgm:prSet custT="1"/>
      <dgm:spPr/>
      <dgm:t>
        <a:bodyPr/>
        <a:lstStyle/>
        <a:p>
          <a:pPr rtl="0"/>
          <a:r>
            <a:rPr lang="it-IT" sz="1600" b="1" dirty="0" smtClean="0"/>
            <a:t>Favorire la cooperazione ed il </a:t>
          </a:r>
          <a:r>
            <a:rPr lang="it-IT" sz="1600" b="1" dirty="0" err="1" smtClean="0"/>
            <a:t>networking</a:t>
          </a:r>
          <a:r>
            <a:rPr lang="it-IT" sz="1600" b="1" dirty="0" smtClean="0"/>
            <a:t> tra i diversi interlocutori</a:t>
          </a:r>
          <a:endParaRPr lang="it-IT" sz="1600" b="1" dirty="0"/>
        </a:p>
      </dgm:t>
    </dgm:pt>
    <dgm:pt modelId="{424866D0-E986-45DA-8ED8-32900B17E52B}" type="parTrans" cxnId="{C49965AC-8E6D-4DE8-89D2-43839D80C814}">
      <dgm:prSet/>
      <dgm:spPr/>
      <dgm:t>
        <a:bodyPr/>
        <a:lstStyle/>
        <a:p>
          <a:endParaRPr lang="it-IT"/>
        </a:p>
      </dgm:t>
    </dgm:pt>
    <dgm:pt modelId="{59D6EC26-4A10-4664-BDBE-35AAB326827B}" type="sibTrans" cxnId="{C49965AC-8E6D-4DE8-89D2-43839D80C814}">
      <dgm:prSet/>
      <dgm:spPr/>
      <dgm:t>
        <a:bodyPr/>
        <a:lstStyle/>
        <a:p>
          <a:endParaRPr lang="it-IT"/>
        </a:p>
      </dgm:t>
    </dgm:pt>
    <dgm:pt modelId="{BCF21FE4-00AA-40F4-AFFF-B79E0E64BBCB}">
      <dgm:prSet custT="1"/>
      <dgm:spPr/>
      <dgm:t>
        <a:bodyPr/>
        <a:lstStyle/>
        <a:p>
          <a:pPr rtl="0"/>
          <a:r>
            <a:rPr lang="it-IT" sz="1600" b="1" dirty="0" smtClean="0"/>
            <a:t>Riorganizzare e standardizzare i  processi e i protocolli di comunicazione</a:t>
          </a:r>
          <a:endParaRPr lang="it-IT" sz="1600" b="1" dirty="0"/>
        </a:p>
      </dgm:t>
    </dgm:pt>
    <dgm:pt modelId="{5F3A5C06-FF51-4D77-A553-1902CEEF3A6B}" type="parTrans" cxnId="{B1EEE36D-4E6B-4D8B-B430-D97C0A303040}">
      <dgm:prSet/>
      <dgm:spPr/>
      <dgm:t>
        <a:bodyPr/>
        <a:lstStyle/>
        <a:p>
          <a:endParaRPr lang="it-IT"/>
        </a:p>
      </dgm:t>
    </dgm:pt>
    <dgm:pt modelId="{E40232ED-C009-4597-B5A7-BE4664E01421}" type="sibTrans" cxnId="{B1EEE36D-4E6B-4D8B-B430-D97C0A303040}">
      <dgm:prSet/>
      <dgm:spPr/>
      <dgm:t>
        <a:bodyPr/>
        <a:lstStyle/>
        <a:p>
          <a:endParaRPr lang="it-IT"/>
        </a:p>
      </dgm:t>
    </dgm:pt>
    <dgm:pt modelId="{7130FEC4-E794-4407-AB3C-F013F3FB1C66}" type="pres">
      <dgm:prSet presAssocID="{C2EEFF3A-D953-4266-B401-2749B7FC79F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C3A122-6C23-4E63-B6A8-B71D8EE43115}" type="pres">
      <dgm:prSet presAssocID="{C2EEFF3A-D953-4266-B401-2749B7FC79F3}" presName="diamond" presStyleLbl="bgShp" presStyleIdx="0" presStyleCnt="1"/>
      <dgm:spPr/>
      <dgm:t>
        <a:bodyPr/>
        <a:lstStyle/>
        <a:p>
          <a:endParaRPr lang="it-IT"/>
        </a:p>
      </dgm:t>
    </dgm:pt>
    <dgm:pt modelId="{74CDAB18-8D0D-4E69-A19C-974CAA6011AB}" type="pres">
      <dgm:prSet presAssocID="{C2EEFF3A-D953-4266-B401-2749B7FC79F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8C0BDF-B834-48E8-A23C-2C0B846B96EC}" type="pres">
      <dgm:prSet presAssocID="{C2EEFF3A-D953-4266-B401-2749B7FC79F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8A019E-D865-4BB5-8408-2DDD7C96ABE4}" type="pres">
      <dgm:prSet presAssocID="{C2EEFF3A-D953-4266-B401-2749B7FC79F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4AAFC0-DC33-4AC9-9CA7-6D08AB99B178}" type="pres">
      <dgm:prSet presAssocID="{C2EEFF3A-D953-4266-B401-2749B7FC79F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F994B6-BB7D-46E4-89FF-C90E70D555CB}" type="presOf" srcId="{C2EEFF3A-D953-4266-B401-2749B7FC79F3}" destId="{7130FEC4-E794-4407-AB3C-F013F3FB1C66}" srcOrd="0" destOrd="0" presId="urn:microsoft.com/office/officeart/2005/8/layout/matrix3"/>
    <dgm:cxn modelId="{F580B0C5-91F6-4727-AEF5-D0B233F3F180}" type="presOf" srcId="{10F7AA4C-A943-4D15-BC6E-47CCB1E728D3}" destId="{7F8A019E-D865-4BB5-8408-2DDD7C96ABE4}" srcOrd="0" destOrd="0" presId="urn:microsoft.com/office/officeart/2005/8/layout/matrix3"/>
    <dgm:cxn modelId="{B1EEE36D-4E6B-4D8B-B430-D97C0A303040}" srcId="{C2EEFF3A-D953-4266-B401-2749B7FC79F3}" destId="{BCF21FE4-00AA-40F4-AFFF-B79E0E64BBCB}" srcOrd="3" destOrd="0" parTransId="{5F3A5C06-FF51-4D77-A553-1902CEEF3A6B}" sibTransId="{E40232ED-C009-4597-B5A7-BE4664E01421}"/>
    <dgm:cxn modelId="{C61D3B41-6A4D-4D62-AA2E-FFC3EE3D7CA4}" type="presOf" srcId="{2ECB63F1-0B21-4E61-AE3F-B74C66301FC3}" destId="{74CDAB18-8D0D-4E69-A19C-974CAA6011AB}" srcOrd="0" destOrd="0" presId="urn:microsoft.com/office/officeart/2005/8/layout/matrix3"/>
    <dgm:cxn modelId="{17CCADD3-938F-489A-B3C0-89B13991C069}" type="presOf" srcId="{BCF21FE4-00AA-40F4-AFFF-B79E0E64BBCB}" destId="{994AAFC0-DC33-4AC9-9CA7-6D08AB99B178}" srcOrd="0" destOrd="0" presId="urn:microsoft.com/office/officeart/2005/8/layout/matrix3"/>
    <dgm:cxn modelId="{C49965AC-8E6D-4DE8-89D2-43839D80C814}" srcId="{C2EEFF3A-D953-4266-B401-2749B7FC79F3}" destId="{10F7AA4C-A943-4D15-BC6E-47CCB1E728D3}" srcOrd="2" destOrd="0" parTransId="{424866D0-E986-45DA-8ED8-32900B17E52B}" sibTransId="{59D6EC26-4A10-4664-BDBE-35AAB326827B}"/>
    <dgm:cxn modelId="{BA0A578F-344E-4FE2-A318-11FD4F8F39A1}" srcId="{C2EEFF3A-D953-4266-B401-2749B7FC79F3}" destId="{2ECB63F1-0B21-4E61-AE3F-B74C66301FC3}" srcOrd="0" destOrd="0" parTransId="{71ADDAF6-E4F5-4E70-813C-86D22B69D3D9}" sibTransId="{2AA404E1-C11E-4B26-90F7-28B4840C8B9A}"/>
    <dgm:cxn modelId="{316DB266-F6E2-4AE9-A148-D12959BBF91D}" type="presOf" srcId="{90EB4C4B-1325-4D5A-98AC-75FD06ADCB03}" destId="{B08C0BDF-B834-48E8-A23C-2C0B846B96EC}" srcOrd="0" destOrd="0" presId="urn:microsoft.com/office/officeart/2005/8/layout/matrix3"/>
    <dgm:cxn modelId="{CF28A9A7-1A53-4DD1-86CE-520CBD6E555E}" srcId="{C2EEFF3A-D953-4266-B401-2749B7FC79F3}" destId="{90EB4C4B-1325-4D5A-98AC-75FD06ADCB03}" srcOrd="1" destOrd="0" parTransId="{EC131E0E-4689-4743-9272-247D03A66830}" sibTransId="{92EEC4BB-C9F4-41E3-BA19-EE8F8BF0D8A4}"/>
    <dgm:cxn modelId="{C2A4F459-8BF5-48FC-B05F-44AE458F2AC5}" type="presParOf" srcId="{7130FEC4-E794-4407-AB3C-F013F3FB1C66}" destId="{B2C3A122-6C23-4E63-B6A8-B71D8EE43115}" srcOrd="0" destOrd="0" presId="urn:microsoft.com/office/officeart/2005/8/layout/matrix3"/>
    <dgm:cxn modelId="{DD599D67-3B81-41B1-8722-F159FA2ED41B}" type="presParOf" srcId="{7130FEC4-E794-4407-AB3C-F013F3FB1C66}" destId="{74CDAB18-8D0D-4E69-A19C-974CAA6011AB}" srcOrd="1" destOrd="0" presId="urn:microsoft.com/office/officeart/2005/8/layout/matrix3"/>
    <dgm:cxn modelId="{8B813201-A11F-402A-9012-FCB47A758E76}" type="presParOf" srcId="{7130FEC4-E794-4407-AB3C-F013F3FB1C66}" destId="{B08C0BDF-B834-48E8-A23C-2C0B846B96EC}" srcOrd="2" destOrd="0" presId="urn:microsoft.com/office/officeart/2005/8/layout/matrix3"/>
    <dgm:cxn modelId="{95FCBB3F-70A5-4503-9AA4-28DF4CF51D54}" type="presParOf" srcId="{7130FEC4-E794-4407-AB3C-F013F3FB1C66}" destId="{7F8A019E-D865-4BB5-8408-2DDD7C96ABE4}" srcOrd="3" destOrd="0" presId="urn:microsoft.com/office/officeart/2005/8/layout/matrix3"/>
    <dgm:cxn modelId="{FF1B1076-1177-4843-A6C8-DE50A3D26774}" type="presParOf" srcId="{7130FEC4-E794-4407-AB3C-F013F3FB1C66}" destId="{994AAFC0-DC33-4AC9-9CA7-6D08AB99B178}" srcOrd="4" destOrd="0" presId="urn:microsoft.com/office/officeart/2005/8/layout/matrix3"/>
  </dgm:cxnLst>
  <dgm:bg>
    <a:solidFill>
      <a:srgbClr val="92D050"/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EFF3A-D953-4266-B401-2749B7FC79F3}" type="doc">
      <dgm:prSet loTypeId="urn:microsoft.com/office/officeart/2005/8/layout/matrix3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30DA634-C9A6-4AA8-9FA3-25DA37B542CD}">
      <dgm:prSet custT="1"/>
      <dgm:spPr/>
      <dgm:t>
        <a:bodyPr/>
        <a:lstStyle/>
        <a:p>
          <a:pPr rtl="0"/>
          <a:r>
            <a:rPr lang="it-IT" sz="1600" b="1" dirty="0" smtClean="0"/>
            <a:t>Creare banche dati condivise e Open Data</a:t>
          </a:r>
          <a:endParaRPr lang="it-IT" sz="1600" b="1" dirty="0"/>
        </a:p>
      </dgm:t>
    </dgm:pt>
    <dgm:pt modelId="{D5DC53B0-7415-496F-8E7A-401D87A3EBB4}" type="parTrans" cxnId="{845DD0D0-129B-403F-B542-F92DFDF545AE}">
      <dgm:prSet/>
      <dgm:spPr/>
      <dgm:t>
        <a:bodyPr/>
        <a:lstStyle/>
        <a:p>
          <a:endParaRPr lang="it-IT"/>
        </a:p>
      </dgm:t>
    </dgm:pt>
    <dgm:pt modelId="{4FD7A6CB-1950-440C-B3EE-D972A9FCCE73}" type="sibTrans" cxnId="{845DD0D0-129B-403F-B542-F92DFDF545AE}">
      <dgm:prSet/>
      <dgm:spPr/>
      <dgm:t>
        <a:bodyPr/>
        <a:lstStyle/>
        <a:p>
          <a:endParaRPr lang="it-IT"/>
        </a:p>
      </dgm:t>
    </dgm:pt>
    <dgm:pt modelId="{247CBE4D-750A-4B4B-945A-777D55104595}">
      <dgm:prSet custT="1"/>
      <dgm:spPr/>
      <dgm:t>
        <a:bodyPr/>
        <a:lstStyle/>
        <a:p>
          <a:pPr rtl="0"/>
          <a:r>
            <a:rPr lang="it-IT" sz="1600" b="1" dirty="0" smtClean="0"/>
            <a:t>Facilitare il monitoraggio delle attività</a:t>
          </a:r>
          <a:r>
            <a:rPr lang="it-IT" sz="1500" dirty="0" smtClean="0"/>
            <a:t> </a:t>
          </a:r>
          <a:endParaRPr lang="it-IT" sz="1500" dirty="0"/>
        </a:p>
      </dgm:t>
    </dgm:pt>
    <dgm:pt modelId="{F18D4713-6FE0-4F77-A650-ACAEBE1F47EF}" type="parTrans" cxnId="{039774E2-DE82-4C68-8B30-6DEA2D2532BE}">
      <dgm:prSet/>
      <dgm:spPr/>
      <dgm:t>
        <a:bodyPr/>
        <a:lstStyle/>
        <a:p>
          <a:endParaRPr lang="it-IT"/>
        </a:p>
      </dgm:t>
    </dgm:pt>
    <dgm:pt modelId="{4CAF3AF4-B84E-443F-9836-F1B78D677EFA}" type="sibTrans" cxnId="{039774E2-DE82-4C68-8B30-6DEA2D2532BE}">
      <dgm:prSet/>
      <dgm:spPr/>
      <dgm:t>
        <a:bodyPr/>
        <a:lstStyle/>
        <a:p>
          <a:endParaRPr lang="it-IT"/>
        </a:p>
      </dgm:t>
    </dgm:pt>
    <dgm:pt modelId="{7FB0C9D2-434A-458A-8EC8-7AD3A49F77B9}">
      <dgm:prSet custT="1"/>
      <dgm:spPr/>
      <dgm:t>
        <a:bodyPr/>
        <a:lstStyle/>
        <a:p>
          <a:pPr rtl="0"/>
          <a:r>
            <a:rPr lang="it-IT" sz="1600" b="1" dirty="0" smtClean="0"/>
            <a:t>Migliorare la trasparenza e le performance </a:t>
          </a:r>
          <a:endParaRPr lang="it-IT" sz="1600" b="1" dirty="0"/>
        </a:p>
      </dgm:t>
    </dgm:pt>
    <dgm:pt modelId="{F11A86E0-A579-4C1C-A31E-EE373CB540C2}" type="parTrans" cxnId="{D5616748-B1CD-4B50-AF15-A0FE7114664C}">
      <dgm:prSet/>
      <dgm:spPr/>
      <dgm:t>
        <a:bodyPr/>
        <a:lstStyle/>
        <a:p>
          <a:endParaRPr lang="it-IT"/>
        </a:p>
      </dgm:t>
    </dgm:pt>
    <dgm:pt modelId="{B2243B7F-3199-4063-89F3-BBEF6685C6A7}" type="sibTrans" cxnId="{D5616748-B1CD-4B50-AF15-A0FE7114664C}">
      <dgm:prSet/>
      <dgm:spPr/>
      <dgm:t>
        <a:bodyPr/>
        <a:lstStyle/>
        <a:p>
          <a:endParaRPr lang="it-IT"/>
        </a:p>
      </dgm:t>
    </dgm:pt>
    <dgm:pt modelId="{746A5A6A-5AD0-4034-BEF1-17806510DA9E}">
      <dgm:prSet custT="1"/>
      <dgm:spPr/>
      <dgm:t>
        <a:bodyPr/>
        <a:lstStyle/>
        <a:p>
          <a:pPr rtl="0"/>
          <a:r>
            <a:rPr lang="it-IT" sz="1600" b="1" dirty="0" smtClean="0"/>
            <a:t>Supportare la pianificazione ed attuazione delle politiche abitative regionali </a:t>
          </a:r>
          <a:endParaRPr lang="it-IT" sz="1600" b="1" dirty="0"/>
        </a:p>
      </dgm:t>
    </dgm:pt>
    <dgm:pt modelId="{3A13C1C2-141B-4DFB-9730-6463A961C1AA}" type="parTrans" cxnId="{0F5EF348-1ECA-4636-BD6C-46101CD710C2}">
      <dgm:prSet/>
      <dgm:spPr/>
      <dgm:t>
        <a:bodyPr/>
        <a:lstStyle/>
        <a:p>
          <a:endParaRPr lang="it-IT"/>
        </a:p>
      </dgm:t>
    </dgm:pt>
    <dgm:pt modelId="{2547AAE9-09BC-44DB-A5F3-A131836840CE}" type="sibTrans" cxnId="{0F5EF348-1ECA-4636-BD6C-46101CD710C2}">
      <dgm:prSet/>
      <dgm:spPr/>
      <dgm:t>
        <a:bodyPr/>
        <a:lstStyle/>
        <a:p>
          <a:endParaRPr lang="it-IT"/>
        </a:p>
      </dgm:t>
    </dgm:pt>
    <dgm:pt modelId="{7130FEC4-E794-4407-AB3C-F013F3FB1C66}" type="pres">
      <dgm:prSet presAssocID="{C2EEFF3A-D953-4266-B401-2749B7FC79F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2C3A122-6C23-4E63-B6A8-B71D8EE43115}" type="pres">
      <dgm:prSet presAssocID="{C2EEFF3A-D953-4266-B401-2749B7FC79F3}" presName="diamond" presStyleLbl="bgShp" presStyleIdx="0" presStyleCnt="1"/>
      <dgm:spPr/>
      <dgm:t>
        <a:bodyPr/>
        <a:lstStyle/>
        <a:p>
          <a:endParaRPr lang="it-IT"/>
        </a:p>
      </dgm:t>
    </dgm:pt>
    <dgm:pt modelId="{74CDAB18-8D0D-4E69-A19C-974CAA6011AB}" type="pres">
      <dgm:prSet presAssocID="{C2EEFF3A-D953-4266-B401-2749B7FC79F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8C0BDF-B834-48E8-A23C-2C0B846B96EC}" type="pres">
      <dgm:prSet presAssocID="{C2EEFF3A-D953-4266-B401-2749B7FC79F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8A019E-D865-4BB5-8408-2DDD7C96ABE4}" type="pres">
      <dgm:prSet presAssocID="{C2EEFF3A-D953-4266-B401-2749B7FC79F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4AAFC0-DC33-4AC9-9CA7-6D08AB99B178}" type="pres">
      <dgm:prSet presAssocID="{C2EEFF3A-D953-4266-B401-2749B7FC79F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FD7800D-D398-431F-9AB8-ABCFEB3C416B}" type="presOf" srcId="{C2EEFF3A-D953-4266-B401-2749B7FC79F3}" destId="{7130FEC4-E794-4407-AB3C-F013F3FB1C66}" srcOrd="0" destOrd="0" presId="urn:microsoft.com/office/officeart/2005/8/layout/matrix3"/>
    <dgm:cxn modelId="{0F5EF348-1ECA-4636-BD6C-46101CD710C2}" srcId="{C2EEFF3A-D953-4266-B401-2749B7FC79F3}" destId="{746A5A6A-5AD0-4034-BEF1-17806510DA9E}" srcOrd="2" destOrd="0" parTransId="{3A13C1C2-141B-4DFB-9730-6463A961C1AA}" sibTransId="{2547AAE9-09BC-44DB-A5F3-A131836840CE}"/>
    <dgm:cxn modelId="{5DD7AFD3-6B24-4583-9C03-42491A504B32}" type="presOf" srcId="{746A5A6A-5AD0-4034-BEF1-17806510DA9E}" destId="{7F8A019E-D865-4BB5-8408-2DDD7C96ABE4}" srcOrd="0" destOrd="0" presId="urn:microsoft.com/office/officeart/2005/8/layout/matrix3"/>
    <dgm:cxn modelId="{45806AC2-7FBE-4430-A18B-0173426646BA}" type="presOf" srcId="{247CBE4D-750A-4B4B-945A-777D55104595}" destId="{B08C0BDF-B834-48E8-A23C-2C0B846B96EC}" srcOrd="0" destOrd="0" presId="urn:microsoft.com/office/officeart/2005/8/layout/matrix3"/>
    <dgm:cxn modelId="{845DD0D0-129B-403F-B542-F92DFDF545AE}" srcId="{C2EEFF3A-D953-4266-B401-2749B7FC79F3}" destId="{030DA634-C9A6-4AA8-9FA3-25DA37B542CD}" srcOrd="0" destOrd="0" parTransId="{D5DC53B0-7415-496F-8E7A-401D87A3EBB4}" sibTransId="{4FD7A6CB-1950-440C-B3EE-D972A9FCCE73}"/>
    <dgm:cxn modelId="{039774E2-DE82-4C68-8B30-6DEA2D2532BE}" srcId="{C2EEFF3A-D953-4266-B401-2749B7FC79F3}" destId="{247CBE4D-750A-4B4B-945A-777D55104595}" srcOrd="1" destOrd="0" parTransId="{F18D4713-6FE0-4F77-A650-ACAEBE1F47EF}" sibTransId="{4CAF3AF4-B84E-443F-9836-F1B78D677EFA}"/>
    <dgm:cxn modelId="{A568396D-B136-4961-9558-72F872CCF104}" type="presOf" srcId="{7FB0C9D2-434A-458A-8EC8-7AD3A49F77B9}" destId="{994AAFC0-DC33-4AC9-9CA7-6D08AB99B178}" srcOrd="0" destOrd="0" presId="urn:microsoft.com/office/officeart/2005/8/layout/matrix3"/>
    <dgm:cxn modelId="{D5616748-B1CD-4B50-AF15-A0FE7114664C}" srcId="{C2EEFF3A-D953-4266-B401-2749B7FC79F3}" destId="{7FB0C9D2-434A-458A-8EC8-7AD3A49F77B9}" srcOrd="3" destOrd="0" parTransId="{F11A86E0-A579-4C1C-A31E-EE373CB540C2}" sibTransId="{B2243B7F-3199-4063-89F3-BBEF6685C6A7}"/>
    <dgm:cxn modelId="{CE7DCC93-5AE7-4CED-9D0F-E6F808C08C4C}" type="presOf" srcId="{030DA634-C9A6-4AA8-9FA3-25DA37B542CD}" destId="{74CDAB18-8D0D-4E69-A19C-974CAA6011AB}" srcOrd="0" destOrd="0" presId="urn:microsoft.com/office/officeart/2005/8/layout/matrix3"/>
    <dgm:cxn modelId="{74D94BA6-8835-4CAE-B36C-EBC7170A8C34}" type="presParOf" srcId="{7130FEC4-E794-4407-AB3C-F013F3FB1C66}" destId="{B2C3A122-6C23-4E63-B6A8-B71D8EE43115}" srcOrd="0" destOrd="0" presId="urn:microsoft.com/office/officeart/2005/8/layout/matrix3"/>
    <dgm:cxn modelId="{5FA52A84-25A9-4336-8D27-44A9383497C6}" type="presParOf" srcId="{7130FEC4-E794-4407-AB3C-F013F3FB1C66}" destId="{74CDAB18-8D0D-4E69-A19C-974CAA6011AB}" srcOrd="1" destOrd="0" presId="urn:microsoft.com/office/officeart/2005/8/layout/matrix3"/>
    <dgm:cxn modelId="{2FC88E61-895C-4FA4-AE92-E4BD0E37949C}" type="presParOf" srcId="{7130FEC4-E794-4407-AB3C-F013F3FB1C66}" destId="{B08C0BDF-B834-48E8-A23C-2C0B846B96EC}" srcOrd="2" destOrd="0" presId="urn:microsoft.com/office/officeart/2005/8/layout/matrix3"/>
    <dgm:cxn modelId="{B5E5B359-8622-4925-A875-BF9529184E15}" type="presParOf" srcId="{7130FEC4-E794-4407-AB3C-F013F3FB1C66}" destId="{7F8A019E-D865-4BB5-8408-2DDD7C96ABE4}" srcOrd="3" destOrd="0" presId="urn:microsoft.com/office/officeart/2005/8/layout/matrix3"/>
    <dgm:cxn modelId="{716C8DD5-ACF5-4B9C-B80E-3D4F6CD0BF88}" type="presParOf" srcId="{7130FEC4-E794-4407-AB3C-F013F3FB1C66}" destId="{994AAFC0-DC33-4AC9-9CA7-6D08AB99B178}" srcOrd="4" destOrd="0" presId="urn:microsoft.com/office/officeart/2005/8/layout/matrix3"/>
  </dgm:cxnLst>
  <dgm:bg>
    <a:solidFill>
      <a:srgbClr val="92D050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29D99-239B-4959-85A1-8FA892FCBD52}" type="doc">
      <dgm:prSet loTypeId="urn:microsoft.com/office/officeart/2005/8/layout/cycle4#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330062-B964-43D4-ADCF-A5E387F113BF}">
      <dgm:prSet custT="1"/>
      <dgm:spPr/>
      <dgm:t>
        <a:bodyPr/>
        <a:lstStyle/>
        <a:p>
          <a:pPr rtl="0"/>
          <a:r>
            <a:rPr lang="it-IT" sz="1800" b="1" dirty="0" smtClean="0"/>
            <a:t>Test  funzionale e dei nuovi protocolli di colloquio via web</a:t>
          </a:r>
          <a:endParaRPr lang="it-IT" sz="1800" b="1" dirty="0"/>
        </a:p>
      </dgm:t>
    </dgm:pt>
    <dgm:pt modelId="{57152B93-7F54-4DBF-BC7F-5C1CA42FD19C}" type="parTrans" cxnId="{3C4B234A-16A9-445E-9D2B-38DB7744B93E}">
      <dgm:prSet/>
      <dgm:spPr/>
      <dgm:t>
        <a:bodyPr/>
        <a:lstStyle/>
        <a:p>
          <a:endParaRPr lang="it-IT"/>
        </a:p>
      </dgm:t>
    </dgm:pt>
    <dgm:pt modelId="{4E976068-3637-4533-9F5A-2537743D4243}" type="sibTrans" cxnId="{3C4B234A-16A9-445E-9D2B-38DB7744B93E}">
      <dgm:prSet/>
      <dgm:spPr/>
      <dgm:t>
        <a:bodyPr/>
        <a:lstStyle/>
        <a:p>
          <a:endParaRPr lang="it-IT"/>
        </a:p>
      </dgm:t>
    </dgm:pt>
    <dgm:pt modelId="{E4758B29-356F-4C6B-AD6B-56FE140ECEE0}">
      <dgm:prSet/>
      <dgm:spPr/>
      <dgm:t>
        <a:bodyPr/>
        <a:lstStyle/>
        <a:p>
          <a:pPr rtl="0"/>
          <a:r>
            <a:rPr lang="it-IT" b="1" dirty="0" smtClean="0"/>
            <a:t>Interrogazioni</a:t>
          </a:r>
          <a:endParaRPr lang="it-IT" b="1" dirty="0"/>
        </a:p>
      </dgm:t>
    </dgm:pt>
    <dgm:pt modelId="{7D41F029-BE3E-41D3-92AB-433DC4E01EA0}" type="parTrans" cxnId="{8A6FA801-C81A-4FD4-8FE3-EB554D3EC810}">
      <dgm:prSet/>
      <dgm:spPr/>
      <dgm:t>
        <a:bodyPr/>
        <a:lstStyle/>
        <a:p>
          <a:endParaRPr lang="it-IT"/>
        </a:p>
      </dgm:t>
    </dgm:pt>
    <dgm:pt modelId="{FB06015B-CAA7-46C4-BF2A-0B484EAE1FAA}" type="sibTrans" cxnId="{8A6FA801-C81A-4FD4-8FE3-EB554D3EC810}">
      <dgm:prSet/>
      <dgm:spPr/>
      <dgm:t>
        <a:bodyPr/>
        <a:lstStyle/>
        <a:p>
          <a:endParaRPr lang="it-IT"/>
        </a:p>
      </dgm:t>
    </dgm:pt>
    <dgm:pt modelId="{78855867-D59A-49E1-974D-E3E91B8633CF}">
      <dgm:prSet/>
      <dgm:spPr/>
      <dgm:t>
        <a:bodyPr/>
        <a:lstStyle/>
        <a:p>
          <a:pPr rtl="0"/>
          <a:r>
            <a:rPr lang="it-IT" b="1" dirty="0" smtClean="0"/>
            <a:t>Cruscotto Direzionale</a:t>
          </a:r>
          <a:endParaRPr lang="it-IT" b="1" dirty="0"/>
        </a:p>
      </dgm:t>
    </dgm:pt>
    <dgm:pt modelId="{29EAD921-69D0-46FC-BDC7-ABA4F75A5E4C}" type="parTrans" cxnId="{585EE298-084E-4671-8F42-650F1F7CED50}">
      <dgm:prSet/>
      <dgm:spPr/>
      <dgm:t>
        <a:bodyPr/>
        <a:lstStyle/>
        <a:p>
          <a:endParaRPr lang="it-IT"/>
        </a:p>
      </dgm:t>
    </dgm:pt>
    <dgm:pt modelId="{7A1F4544-AF55-4ABE-8EED-E9BA04B655E4}" type="sibTrans" cxnId="{585EE298-084E-4671-8F42-650F1F7CED50}">
      <dgm:prSet/>
      <dgm:spPr/>
      <dgm:t>
        <a:bodyPr/>
        <a:lstStyle/>
        <a:p>
          <a:endParaRPr lang="it-IT"/>
        </a:p>
      </dgm:t>
    </dgm:pt>
    <dgm:pt modelId="{90D01C18-8834-47FD-9863-109B3C860AAF}">
      <dgm:prSet custT="1"/>
      <dgm:spPr/>
      <dgm:t>
        <a:bodyPr/>
        <a:lstStyle/>
        <a:p>
          <a:pPr rtl="0"/>
          <a:r>
            <a:rPr lang="it-IT" sz="1800" b="1" dirty="0" smtClean="0"/>
            <a:t>Popolamento  Banca Dati</a:t>
          </a:r>
          <a:endParaRPr lang="it-IT" sz="1800" b="1" dirty="0"/>
        </a:p>
      </dgm:t>
    </dgm:pt>
    <dgm:pt modelId="{53224E0D-DE4C-4D08-958F-5B65E8F85505}" type="parTrans" cxnId="{BAC19A9C-3FD8-40CB-85EB-F6DA267D1B96}">
      <dgm:prSet/>
      <dgm:spPr/>
      <dgm:t>
        <a:bodyPr/>
        <a:lstStyle/>
        <a:p>
          <a:endParaRPr lang="it-IT"/>
        </a:p>
      </dgm:t>
    </dgm:pt>
    <dgm:pt modelId="{D1D08FB0-547F-4C81-9807-7D07CC6A5979}" type="sibTrans" cxnId="{BAC19A9C-3FD8-40CB-85EB-F6DA267D1B96}">
      <dgm:prSet/>
      <dgm:spPr/>
      <dgm:t>
        <a:bodyPr/>
        <a:lstStyle/>
        <a:p>
          <a:endParaRPr lang="it-IT"/>
        </a:p>
      </dgm:t>
    </dgm:pt>
    <dgm:pt modelId="{099093AF-DE32-4990-B53B-333C6C0ADB4E}" type="pres">
      <dgm:prSet presAssocID="{9C329D99-239B-4959-85A1-8FA892FCBD5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FE4C32-C718-43CF-875F-FD74BB212AA5}" type="pres">
      <dgm:prSet presAssocID="{9C329D99-239B-4959-85A1-8FA892FCBD52}" presName="children" presStyleCnt="0"/>
      <dgm:spPr/>
    </dgm:pt>
    <dgm:pt modelId="{BD360C60-0CF9-4939-8D9F-3F6BC108D3E8}" type="pres">
      <dgm:prSet presAssocID="{9C329D99-239B-4959-85A1-8FA892FCBD52}" presName="childPlaceholder" presStyleCnt="0"/>
      <dgm:spPr/>
    </dgm:pt>
    <dgm:pt modelId="{D6E0E0B1-94E8-4425-AA46-28CE72CD26D5}" type="pres">
      <dgm:prSet presAssocID="{9C329D99-239B-4959-85A1-8FA892FCBD52}" presName="circle" presStyleCnt="0"/>
      <dgm:spPr/>
    </dgm:pt>
    <dgm:pt modelId="{F09A0C8D-CCDE-47DC-8384-07AA0B5472A1}" type="pres">
      <dgm:prSet presAssocID="{9C329D99-239B-4959-85A1-8FA892FCBD5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F2472C-67FB-43FA-BA83-F0FC99979BFE}" type="pres">
      <dgm:prSet presAssocID="{9C329D99-239B-4959-85A1-8FA892FCBD5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90258F-EC66-4F26-9CF6-663F59FB0657}" type="pres">
      <dgm:prSet presAssocID="{9C329D99-239B-4959-85A1-8FA892FCBD5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175A97-AAF8-465F-AD96-0F156558CD9F}" type="pres">
      <dgm:prSet presAssocID="{9C329D99-239B-4959-85A1-8FA892FCBD5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B4BCCA-336F-4508-AB1F-23ADC4C09408}" type="pres">
      <dgm:prSet presAssocID="{9C329D99-239B-4959-85A1-8FA892FCBD52}" presName="quadrantPlaceholder" presStyleCnt="0"/>
      <dgm:spPr/>
    </dgm:pt>
    <dgm:pt modelId="{0C226891-D4A0-4066-9E19-AD8677A5E3CB}" type="pres">
      <dgm:prSet presAssocID="{9C329D99-239B-4959-85A1-8FA892FCBD52}" presName="center1" presStyleLbl="fgShp" presStyleIdx="0" presStyleCnt="2"/>
      <dgm:spPr/>
    </dgm:pt>
    <dgm:pt modelId="{218FB239-BC0D-43FC-8F55-5DC98D647642}" type="pres">
      <dgm:prSet presAssocID="{9C329D99-239B-4959-85A1-8FA892FCBD52}" presName="center2" presStyleLbl="fgShp" presStyleIdx="1" presStyleCnt="2"/>
      <dgm:spPr/>
    </dgm:pt>
  </dgm:ptLst>
  <dgm:cxnLst>
    <dgm:cxn modelId="{EB814413-8A4B-4888-BFC1-41EBF4B5298D}" type="presOf" srcId="{90D01C18-8834-47FD-9863-109B3C860AAF}" destId="{F09A0C8D-CCDE-47DC-8384-07AA0B5472A1}" srcOrd="0" destOrd="0" presId="urn:microsoft.com/office/officeart/2005/8/layout/cycle4#1"/>
    <dgm:cxn modelId="{0657CD7A-28B3-4CBB-9FC2-82C0E40038B4}" type="presOf" srcId="{9C329D99-239B-4959-85A1-8FA892FCBD52}" destId="{099093AF-DE32-4990-B53B-333C6C0ADB4E}" srcOrd="0" destOrd="0" presId="urn:microsoft.com/office/officeart/2005/8/layout/cycle4#1"/>
    <dgm:cxn modelId="{585EE298-084E-4671-8F42-650F1F7CED50}" srcId="{9C329D99-239B-4959-85A1-8FA892FCBD52}" destId="{78855867-D59A-49E1-974D-E3E91B8633CF}" srcOrd="3" destOrd="0" parTransId="{29EAD921-69D0-46FC-BDC7-ABA4F75A5E4C}" sibTransId="{7A1F4544-AF55-4ABE-8EED-E9BA04B655E4}"/>
    <dgm:cxn modelId="{318435BA-63EB-4C46-BA4A-5A14A9ABDFAE}" type="presOf" srcId="{E4758B29-356F-4C6B-AD6B-56FE140ECEE0}" destId="{3490258F-EC66-4F26-9CF6-663F59FB0657}" srcOrd="0" destOrd="0" presId="urn:microsoft.com/office/officeart/2005/8/layout/cycle4#1"/>
    <dgm:cxn modelId="{8A6FA801-C81A-4FD4-8FE3-EB554D3EC810}" srcId="{9C329D99-239B-4959-85A1-8FA892FCBD52}" destId="{E4758B29-356F-4C6B-AD6B-56FE140ECEE0}" srcOrd="2" destOrd="0" parTransId="{7D41F029-BE3E-41D3-92AB-433DC4E01EA0}" sibTransId="{FB06015B-CAA7-46C4-BF2A-0B484EAE1FAA}"/>
    <dgm:cxn modelId="{65946A77-B509-4E46-91B8-9361804513D2}" type="presOf" srcId="{80330062-B964-43D4-ADCF-A5E387F113BF}" destId="{9AF2472C-67FB-43FA-BA83-F0FC99979BFE}" srcOrd="0" destOrd="0" presId="urn:microsoft.com/office/officeart/2005/8/layout/cycle4#1"/>
    <dgm:cxn modelId="{3C4B234A-16A9-445E-9D2B-38DB7744B93E}" srcId="{9C329D99-239B-4959-85A1-8FA892FCBD52}" destId="{80330062-B964-43D4-ADCF-A5E387F113BF}" srcOrd="1" destOrd="0" parTransId="{57152B93-7F54-4DBF-BC7F-5C1CA42FD19C}" sibTransId="{4E976068-3637-4533-9F5A-2537743D4243}"/>
    <dgm:cxn modelId="{EE186C27-9512-44EB-955C-84943D471080}" type="presOf" srcId="{78855867-D59A-49E1-974D-E3E91B8633CF}" destId="{32175A97-AAF8-465F-AD96-0F156558CD9F}" srcOrd="0" destOrd="0" presId="urn:microsoft.com/office/officeart/2005/8/layout/cycle4#1"/>
    <dgm:cxn modelId="{BAC19A9C-3FD8-40CB-85EB-F6DA267D1B96}" srcId="{9C329D99-239B-4959-85A1-8FA892FCBD52}" destId="{90D01C18-8834-47FD-9863-109B3C860AAF}" srcOrd="0" destOrd="0" parTransId="{53224E0D-DE4C-4D08-958F-5B65E8F85505}" sibTransId="{D1D08FB0-547F-4C81-9807-7D07CC6A5979}"/>
    <dgm:cxn modelId="{DF1FEBC1-A184-4902-A88D-18D484EB65EE}" type="presParOf" srcId="{099093AF-DE32-4990-B53B-333C6C0ADB4E}" destId="{E2FE4C32-C718-43CF-875F-FD74BB212AA5}" srcOrd="0" destOrd="0" presId="urn:microsoft.com/office/officeart/2005/8/layout/cycle4#1"/>
    <dgm:cxn modelId="{A71ED05D-9171-4A67-AF76-A5392407F17F}" type="presParOf" srcId="{E2FE4C32-C718-43CF-875F-FD74BB212AA5}" destId="{BD360C60-0CF9-4939-8D9F-3F6BC108D3E8}" srcOrd="0" destOrd="0" presId="urn:microsoft.com/office/officeart/2005/8/layout/cycle4#1"/>
    <dgm:cxn modelId="{3EE3B637-F344-4A9B-9471-4B5CE33C0A32}" type="presParOf" srcId="{099093AF-DE32-4990-B53B-333C6C0ADB4E}" destId="{D6E0E0B1-94E8-4425-AA46-28CE72CD26D5}" srcOrd="1" destOrd="0" presId="urn:microsoft.com/office/officeart/2005/8/layout/cycle4#1"/>
    <dgm:cxn modelId="{1AEBE793-B1CC-4446-9357-74175A60F2FD}" type="presParOf" srcId="{D6E0E0B1-94E8-4425-AA46-28CE72CD26D5}" destId="{F09A0C8D-CCDE-47DC-8384-07AA0B5472A1}" srcOrd="0" destOrd="0" presId="urn:microsoft.com/office/officeart/2005/8/layout/cycle4#1"/>
    <dgm:cxn modelId="{4C7FB43A-B518-4114-A974-08E89DF70A60}" type="presParOf" srcId="{D6E0E0B1-94E8-4425-AA46-28CE72CD26D5}" destId="{9AF2472C-67FB-43FA-BA83-F0FC99979BFE}" srcOrd="1" destOrd="0" presId="urn:microsoft.com/office/officeart/2005/8/layout/cycle4#1"/>
    <dgm:cxn modelId="{8FE61992-A654-4D5A-A4FA-497C7A66375B}" type="presParOf" srcId="{D6E0E0B1-94E8-4425-AA46-28CE72CD26D5}" destId="{3490258F-EC66-4F26-9CF6-663F59FB0657}" srcOrd="2" destOrd="0" presId="urn:microsoft.com/office/officeart/2005/8/layout/cycle4#1"/>
    <dgm:cxn modelId="{2CBCB3A5-4DE4-4616-BE48-E4FF32FF1249}" type="presParOf" srcId="{D6E0E0B1-94E8-4425-AA46-28CE72CD26D5}" destId="{32175A97-AAF8-465F-AD96-0F156558CD9F}" srcOrd="3" destOrd="0" presId="urn:microsoft.com/office/officeart/2005/8/layout/cycle4#1"/>
    <dgm:cxn modelId="{C262277E-CDDA-4CC7-8F5C-C94A24CC9F4F}" type="presParOf" srcId="{D6E0E0B1-94E8-4425-AA46-28CE72CD26D5}" destId="{EAB4BCCA-336F-4508-AB1F-23ADC4C09408}" srcOrd="4" destOrd="0" presId="urn:microsoft.com/office/officeart/2005/8/layout/cycle4#1"/>
    <dgm:cxn modelId="{1444B8B6-8237-4149-9852-3A78B814D0B3}" type="presParOf" srcId="{099093AF-DE32-4990-B53B-333C6C0ADB4E}" destId="{0C226891-D4A0-4066-9E19-AD8677A5E3CB}" srcOrd="2" destOrd="0" presId="urn:microsoft.com/office/officeart/2005/8/layout/cycle4#1"/>
    <dgm:cxn modelId="{8D22DDF3-6111-4EFA-A1E2-83DE2E2F925C}" type="presParOf" srcId="{099093AF-DE32-4990-B53B-333C6C0ADB4E}" destId="{218FB239-BC0D-43FC-8F55-5DC98D647642}" srcOrd="3" destOrd="0" presId="urn:microsoft.com/office/officeart/2005/8/layout/cycle4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7B0BF7-BA88-43F6-A132-EC5A8C86CE00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FAF4CF0-B703-4F39-B89B-60AD1AB8507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sz="36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Banca Dati</a:t>
          </a:r>
          <a:endParaRPr lang="it-IT" sz="36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85F1FFEE-01AE-41CB-A406-27EB37777BB7}" type="parTrans" cxnId="{09D3AD08-ABD9-4F9A-BD76-1B1C772B6B56}">
      <dgm:prSet/>
      <dgm:spPr/>
      <dgm:t>
        <a:bodyPr/>
        <a:lstStyle/>
        <a:p>
          <a:endParaRPr lang="it-IT"/>
        </a:p>
      </dgm:t>
    </dgm:pt>
    <dgm:pt modelId="{2FFF183A-9DDC-412A-9266-2E6979B6132F}" type="sibTrans" cxnId="{09D3AD08-ABD9-4F9A-BD76-1B1C772B6B56}">
      <dgm:prSet/>
      <dgm:spPr/>
      <dgm:t>
        <a:bodyPr/>
        <a:lstStyle/>
        <a:p>
          <a:endParaRPr lang="it-IT"/>
        </a:p>
      </dgm:t>
    </dgm:pt>
    <dgm:pt modelId="{9F7EF807-7A1F-457E-964D-AED6DC9C4FC1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bg1"/>
              </a:solidFill>
            </a:rPr>
            <a:t>Patrimonio Immobiliare</a:t>
          </a:r>
          <a:endParaRPr lang="it-IT" sz="1800" b="1" dirty="0">
            <a:solidFill>
              <a:schemeClr val="bg1"/>
            </a:solidFill>
          </a:endParaRPr>
        </a:p>
      </dgm:t>
    </dgm:pt>
    <dgm:pt modelId="{B7EE8773-EBFB-4EB6-9383-B135BF6446B0}" type="parTrans" cxnId="{72DCBCED-CE08-4F6D-923F-6A0F885C22EA}">
      <dgm:prSet/>
      <dgm:spPr/>
      <dgm:t>
        <a:bodyPr/>
        <a:lstStyle/>
        <a:p>
          <a:endParaRPr lang="it-IT"/>
        </a:p>
      </dgm:t>
    </dgm:pt>
    <dgm:pt modelId="{B95F6853-D5BF-472F-B4C5-32CEBC668328}" type="sibTrans" cxnId="{72DCBCED-CE08-4F6D-923F-6A0F885C22EA}">
      <dgm:prSet/>
      <dgm:spPr/>
      <dgm:t>
        <a:bodyPr/>
        <a:lstStyle/>
        <a:p>
          <a:endParaRPr lang="it-IT"/>
        </a:p>
      </dgm:t>
    </dgm:pt>
    <dgm:pt modelId="{D5CEBFFE-F113-4FCC-BD8F-B5FD4A68B0B3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bg1"/>
              </a:solidFill>
            </a:rPr>
            <a:t>Finanziamenti Cantieri Programmi Semplici e Complessi</a:t>
          </a:r>
          <a:endParaRPr lang="it-IT" sz="1800" b="1" dirty="0">
            <a:solidFill>
              <a:schemeClr val="bg1"/>
            </a:solidFill>
          </a:endParaRPr>
        </a:p>
      </dgm:t>
    </dgm:pt>
    <dgm:pt modelId="{05564209-11C1-4A7D-A021-058F0851E248}" type="parTrans" cxnId="{87C46240-58E1-454A-87A5-1DE5B0144FA0}">
      <dgm:prSet/>
      <dgm:spPr/>
      <dgm:t>
        <a:bodyPr/>
        <a:lstStyle/>
        <a:p>
          <a:endParaRPr lang="it-IT"/>
        </a:p>
      </dgm:t>
    </dgm:pt>
    <dgm:pt modelId="{5CE5C013-93E4-4BAF-8CA0-97592B9F4EA5}" type="sibTrans" cxnId="{87C46240-58E1-454A-87A5-1DE5B0144FA0}">
      <dgm:prSet/>
      <dgm:spPr/>
      <dgm:t>
        <a:bodyPr/>
        <a:lstStyle/>
        <a:p>
          <a:endParaRPr lang="it-IT"/>
        </a:p>
      </dgm:t>
    </dgm:pt>
    <dgm:pt modelId="{554F48B9-8263-486C-80BA-0F3CC5EB67BD}">
      <dgm:prSet custT="1"/>
      <dgm:spPr/>
      <dgm:t>
        <a:bodyPr/>
        <a:lstStyle/>
        <a:p>
          <a:pPr rtl="0"/>
          <a:r>
            <a:rPr lang="it-IT" sz="1800" b="1" dirty="0" smtClean="0">
              <a:solidFill>
                <a:schemeClr val="bg1"/>
              </a:solidFill>
            </a:rPr>
            <a:t>Configurazione Tabelle in Anagrafica</a:t>
          </a:r>
          <a:endParaRPr lang="it-IT" sz="1800" b="1" dirty="0">
            <a:solidFill>
              <a:schemeClr val="bg1"/>
            </a:solidFill>
          </a:endParaRPr>
        </a:p>
      </dgm:t>
    </dgm:pt>
    <dgm:pt modelId="{4410DF17-0C57-4C59-ADD3-A02E9D38675C}" type="parTrans" cxnId="{73BEBCFD-2A76-470C-BFEE-1FBD74FCC0DF}">
      <dgm:prSet/>
      <dgm:spPr/>
      <dgm:t>
        <a:bodyPr/>
        <a:lstStyle/>
        <a:p>
          <a:endParaRPr lang="it-IT"/>
        </a:p>
      </dgm:t>
    </dgm:pt>
    <dgm:pt modelId="{2BB61149-7A45-4B23-963C-E225803C7ACE}" type="sibTrans" cxnId="{73BEBCFD-2A76-470C-BFEE-1FBD74FCC0DF}">
      <dgm:prSet/>
      <dgm:spPr/>
      <dgm:t>
        <a:bodyPr/>
        <a:lstStyle/>
        <a:p>
          <a:endParaRPr lang="it-IT"/>
        </a:p>
      </dgm:t>
    </dgm:pt>
    <dgm:pt modelId="{001821FD-FCAF-4074-B5ED-790B8F73CA17}" type="pres">
      <dgm:prSet presAssocID="{547B0BF7-BA88-43F6-A132-EC5A8C86CE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C8E11A-8947-4B0F-8854-1004F2FBB811}" type="pres">
      <dgm:prSet presAssocID="{547B0BF7-BA88-43F6-A132-EC5A8C86CE00}" presName="radial" presStyleCnt="0">
        <dgm:presLayoutVars>
          <dgm:animLvl val="ctr"/>
        </dgm:presLayoutVars>
      </dgm:prSet>
      <dgm:spPr/>
    </dgm:pt>
    <dgm:pt modelId="{CA1F25F8-038A-40A4-B3F5-3A8211823C9E}" type="pres">
      <dgm:prSet presAssocID="{1FAF4CF0-B703-4F39-B89B-60AD1AB85076}" presName="centerShape" presStyleLbl="vennNode1" presStyleIdx="0" presStyleCnt="4"/>
      <dgm:spPr/>
      <dgm:t>
        <a:bodyPr/>
        <a:lstStyle/>
        <a:p>
          <a:endParaRPr lang="it-IT"/>
        </a:p>
      </dgm:t>
    </dgm:pt>
    <dgm:pt modelId="{ADD2F2A2-85D3-4BFE-B578-2F30A4C63B15}" type="pres">
      <dgm:prSet presAssocID="{9F7EF807-7A1F-457E-964D-AED6DC9C4FC1}" presName="node" presStyleLbl="vennNode1" presStyleIdx="1" presStyleCnt="4" custScaleX="1661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AC35C6-D710-4257-9736-9B331D0AC5B6}" type="pres">
      <dgm:prSet presAssocID="{D5CEBFFE-F113-4FCC-BD8F-B5FD4A68B0B3}" presName="node" presStyleLbl="vennNode1" presStyleIdx="2" presStyleCnt="4" custScaleX="180666" custRadScaleRad="116384" custRadScaleInc="-563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FA1E35-94A8-429E-9794-E7438B5DD328}" type="pres">
      <dgm:prSet presAssocID="{554F48B9-8263-486C-80BA-0F3CC5EB67BD}" presName="node" presStyleLbl="vennNode1" presStyleIdx="3" presStyleCnt="4" custScaleX="162236" custRadScaleRad="117036" custRadScaleInc="25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74A4D3D-5856-4C26-B03C-EF39FAC7B6B7}" type="presOf" srcId="{547B0BF7-BA88-43F6-A132-EC5A8C86CE00}" destId="{001821FD-FCAF-4074-B5ED-790B8F73CA17}" srcOrd="0" destOrd="0" presId="urn:microsoft.com/office/officeart/2005/8/layout/radial3"/>
    <dgm:cxn modelId="{09D3AD08-ABD9-4F9A-BD76-1B1C772B6B56}" srcId="{547B0BF7-BA88-43F6-A132-EC5A8C86CE00}" destId="{1FAF4CF0-B703-4F39-B89B-60AD1AB85076}" srcOrd="0" destOrd="0" parTransId="{85F1FFEE-01AE-41CB-A406-27EB37777BB7}" sibTransId="{2FFF183A-9DDC-412A-9266-2E6979B6132F}"/>
    <dgm:cxn modelId="{997FA7AB-09B9-47E5-A6E7-1F6ED1B031D9}" type="presOf" srcId="{D5CEBFFE-F113-4FCC-BD8F-B5FD4A68B0B3}" destId="{7FAC35C6-D710-4257-9736-9B331D0AC5B6}" srcOrd="0" destOrd="0" presId="urn:microsoft.com/office/officeart/2005/8/layout/radial3"/>
    <dgm:cxn modelId="{210452DD-AECF-4C14-A636-A3D21E5736B5}" type="presOf" srcId="{1FAF4CF0-B703-4F39-B89B-60AD1AB85076}" destId="{CA1F25F8-038A-40A4-B3F5-3A8211823C9E}" srcOrd="0" destOrd="0" presId="urn:microsoft.com/office/officeart/2005/8/layout/radial3"/>
    <dgm:cxn modelId="{92B1AA9C-BDD2-4FFD-8D60-8665B9DA02AC}" type="presOf" srcId="{9F7EF807-7A1F-457E-964D-AED6DC9C4FC1}" destId="{ADD2F2A2-85D3-4BFE-B578-2F30A4C63B15}" srcOrd="0" destOrd="0" presId="urn:microsoft.com/office/officeart/2005/8/layout/radial3"/>
    <dgm:cxn modelId="{B5134F22-22D2-4EE9-AADA-4A668CC12354}" type="presOf" srcId="{554F48B9-8263-486C-80BA-0F3CC5EB67BD}" destId="{06FA1E35-94A8-429E-9794-E7438B5DD328}" srcOrd="0" destOrd="0" presId="urn:microsoft.com/office/officeart/2005/8/layout/radial3"/>
    <dgm:cxn modelId="{87C46240-58E1-454A-87A5-1DE5B0144FA0}" srcId="{1FAF4CF0-B703-4F39-B89B-60AD1AB85076}" destId="{D5CEBFFE-F113-4FCC-BD8F-B5FD4A68B0B3}" srcOrd="1" destOrd="0" parTransId="{05564209-11C1-4A7D-A021-058F0851E248}" sibTransId="{5CE5C013-93E4-4BAF-8CA0-97592B9F4EA5}"/>
    <dgm:cxn modelId="{72DCBCED-CE08-4F6D-923F-6A0F885C22EA}" srcId="{1FAF4CF0-B703-4F39-B89B-60AD1AB85076}" destId="{9F7EF807-7A1F-457E-964D-AED6DC9C4FC1}" srcOrd="0" destOrd="0" parTransId="{B7EE8773-EBFB-4EB6-9383-B135BF6446B0}" sibTransId="{B95F6853-D5BF-472F-B4C5-32CEBC668328}"/>
    <dgm:cxn modelId="{73BEBCFD-2A76-470C-BFEE-1FBD74FCC0DF}" srcId="{1FAF4CF0-B703-4F39-B89B-60AD1AB85076}" destId="{554F48B9-8263-486C-80BA-0F3CC5EB67BD}" srcOrd="2" destOrd="0" parTransId="{4410DF17-0C57-4C59-ADD3-A02E9D38675C}" sibTransId="{2BB61149-7A45-4B23-963C-E225803C7ACE}"/>
    <dgm:cxn modelId="{B6D9885D-54D7-4E8F-A75D-8553500AD319}" type="presParOf" srcId="{001821FD-FCAF-4074-B5ED-790B8F73CA17}" destId="{2EC8E11A-8947-4B0F-8854-1004F2FBB811}" srcOrd="0" destOrd="0" presId="urn:microsoft.com/office/officeart/2005/8/layout/radial3"/>
    <dgm:cxn modelId="{0388CE08-6B54-4F73-87B8-F7745A02D84D}" type="presParOf" srcId="{2EC8E11A-8947-4B0F-8854-1004F2FBB811}" destId="{CA1F25F8-038A-40A4-B3F5-3A8211823C9E}" srcOrd="0" destOrd="0" presId="urn:microsoft.com/office/officeart/2005/8/layout/radial3"/>
    <dgm:cxn modelId="{ACBD764B-9F05-4F9B-B84D-3C6127272C58}" type="presParOf" srcId="{2EC8E11A-8947-4B0F-8854-1004F2FBB811}" destId="{ADD2F2A2-85D3-4BFE-B578-2F30A4C63B15}" srcOrd="1" destOrd="0" presId="urn:microsoft.com/office/officeart/2005/8/layout/radial3"/>
    <dgm:cxn modelId="{0398B46F-1028-46C9-A28B-FC89417E9F07}" type="presParOf" srcId="{2EC8E11A-8947-4B0F-8854-1004F2FBB811}" destId="{7FAC35C6-D710-4257-9736-9B331D0AC5B6}" srcOrd="2" destOrd="0" presId="urn:microsoft.com/office/officeart/2005/8/layout/radial3"/>
    <dgm:cxn modelId="{440D74C5-EB33-4794-A8F9-7FDD78DCE1E0}" type="presParOf" srcId="{2EC8E11A-8947-4B0F-8854-1004F2FBB811}" destId="{06FA1E35-94A8-429E-9794-E7438B5DD328}" srcOrd="3" destOrd="0" presId="urn:microsoft.com/office/officeart/2005/8/layout/radial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6197C-BD45-4FA6-84FD-D83E9BC0DA94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B05BCF-784C-45B3-A5B1-40A089129946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it-IT" sz="1800" b="1" dirty="0" smtClean="0">
              <a:solidFill>
                <a:srgbClr val="FFFF00"/>
              </a:solidFill>
            </a:rPr>
            <a:t>Acquisizione flussi patrimonio di proprietà, in vendita e venduto</a:t>
          </a:r>
          <a:endParaRPr lang="it-IT" sz="1800" b="1" dirty="0">
            <a:solidFill>
              <a:srgbClr val="FFFF00"/>
            </a:solidFill>
          </a:endParaRPr>
        </a:p>
      </dgm:t>
    </dgm:pt>
    <dgm:pt modelId="{8DD57C25-440B-4E92-9EC4-9EF507E6268A}" type="parTrans" cxnId="{76AA2FBA-BA06-48B1-A799-7AD93563F19A}">
      <dgm:prSet/>
      <dgm:spPr/>
      <dgm:t>
        <a:bodyPr/>
        <a:lstStyle/>
        <a:p>
          <a:endParaRPr lang="it-IT"/>
        </a:p>
      </dgm:t>
    </dgm:pt>
    <dgm:pt modelId="{55A29BBD-70B1-4F14-B828-50B4E25AAEE4}" type="sibTrans" cxnId="{76AA2FBA-BA06-48B1-A799-7AD93563F19A}">
      <dgm:prSet/>
      <dgm:spPr/>
      <dgm:t>
        <a:bodyPr/>
        <a:lstStyle/>
        <a:p>
          <a:endParaRPr lang="it-IT"/>
        </a:p>
      </dgm:t>
    </dgm:pt>
    <dgm:pt modelId="{ED832E92-7749-4568-B747-BDD4007A11BE}">
      <dgm:prSet phldrT="[Testo]" custT="1"/>
      <dgm:spPr/>
      <dgm:t>
        <a:bodyPr/>
        <a:lstStyle/>
        <a:p>
          <a:pPr algn="ctr"/>
          <a:r>
            <a:rPr lang="it-IT" sz="1800" b="1" dirty="0" smtClean="0"/>
            <a:t>Consultazione banca dati, </a:t>
          </a:r>
          <a:r>
            <a:rPr lang="it-IT" sz="1800" b="1" dirty="0" err="1" smtClean="0"/>
            <a:t>geolocalizzazione</a:t>
          </a:r>
          <a:r>
            <a:rPr lang="it-IT" sz="1800" b="1" dirty="0" smtClean="0"/>
            <a:t> e collegamento con il SIT</a:t>
          </a:r>
          <a:r>
            <a:rPr lang="it-IT" sz="2000" b="1" dirty="0" smtClean="0"/>
            <a:t> </a:t>
          </a:r>
          <a:endParaRPr lang="it-IT" sz="2000" b="1" dirty="0"/>
        </a:p>
      </dgm:t>
    </dgm:pt>
    <dgm:pt modelId="{5EE30F8D-25D6-4A96-BD1C-613006EB1536}" type="parTrans" cxnId="{F1BDC3B7-750A-4468-9393-69E00072E994}">
      <dgm:prSet/>
      <dgm:spPr/>
      <dgm:t>
        <a:bodyPr/>
        <a:lstStyle/>
        <a:p>
          <a:endParaRPr lang="it-IT"/>
        </a:p>
      </dgm:t>
    </dgm:pt>
    <dgm:pt modelId="{87FE0753-B92C-4F3B-9EF7-6365E6791AA4}" type="sibTrans" cxnId="{F1BDC3B7-750A-4468-9393-69E00072E994}">
      <dgm:prSet/>
      <dgm:spPr/>
      <dgm:t>
        <a:bodyPr/>
        <a:lstStyle/>
        <a:p>
          <a:endParaRPr lang="it-IT"/>
        </a:p>
      </dgm:t>
    </dgm:pt>
    <dgm:pt modelId="{BCE0013D-4C65-457B-BD66-83F000C53286}">
      <dgm:prSet phldrT="[Testo]" custT="1"/>
      <dgm:spPr/>
      <dgm:t>
        <a:bodyPr/>
        <a:lstStyle/>
        <a:p>
          <a:pPr algn="ctr"/>
          <a:r>
            <a:rPr lang="it-IT" sz="1800" b="1" dirty="0" smtClean="0"/>
            <a:t>Gestione dei processi autorizzativi dei Piani di Vendita</a:t>
          </a:r>
          <a:endParaRPr lang="it-IT" sz="1800" b="1" dirty="0"/>
        </a:p>
      </dgm:t>
    </dgm:pt>
    <dgm:pt modelId="{6DAD8D20-EF99-42F5-8556-3E46E883EBD8}" type="parTrans" cxnId="{D97497B6-9072-4703-B50D-B23765611198}">
      <dgm:prSet/>
      <dgm:spPr/>
      <dgm:t>
        <a:bodyPr/>
        <a:lstStyle/>
        <a:p>
          <a:endParaRPr lang="it-IT"/>
        </a:p>
      </dgm:t>
    </dgm:pt>
    <dgm:pt modelId="{48BD1D50-0055-4226-A1DA-0EB0F032C55B}" type="sibTrans" cxnId="{D97497B6-9072-4703-B50D-B23765611198}">
      <dgm:prSet/>
      <dgm:spPr/>
      <dgm:t>
        <a:bodyPr/>
        <a:lstStyle/>
        <a:p>
          <a:endParaRPr lang="it-IT"/>
        </a:p>
      </dgm:t>
    </dgm:pt>
    <dgm:pt modelId="{72055E5C-EF0F-4CED-A63F-65AF1D9D9430}">
      <dgm:prSet phldrT="[Testo]" custT="1"/>
      <dgm:spPr/>
      <dgm:t>
        <a:bodyPr/>
        <a:lstStyle/>
        <a:p>
          <a:pPr algn="ctr"/>
          <a:r>
            <a:rPr lang="it-IT" sz="1800" b="1" dirty="0" smtClean="0"/>
            <a:t>Monitoraggio del patrimonio venduto ex </a:t>
          </a:r>
          <a:r>
            <a:rPr lang="it-IT" sz="1800" b="1" dirty="0" err="1" smtClean="0"/>
            <a:t>Lege</a:t>
          </a:r>
          <a:r>
            <a:rPr lang="it-IT" sz="1800" b="1" dirty="0" smtClean="0"/>
            <a:t> 560/93</a:t>
          </a:r>
        </a:p>
      </dgm:t>
    </dgm:pt>
    <dgm:pt modelId="{6E5BB28A-8783-47A3-BE7C-F822815322AF}" type="parTrans" cxnId="{3F084D9E-FF4C-495B-9790-5D9641C8BACA}">
      <dgm:prSet/>
      <dgm:spPr/>
      <dgm:t>
        <a:bodyPr/>
        <a:lstStyle/>
        <a:p>
          <a:endParaRPr lang="it-IT"/>
        </a:p>
      </dgm:t>
    </dgm:pt>
    <dgm:pt modelId="{38283304-5366-4916-9D78-E61AD4607BA1}" type="sibTrans" cxnId="{3F084D9E-FF4C-495B-9790-5D9641C8BACA}">
      <dgm:prSet/>
      <dgm:spPr/>
      <dgm:t>
        <a:bodyPr/>
        <a:lstStyle/>
        <a:p>
          <a:endParaRPr lang="it-IT"/>
        </a:p>
      </dgm:t>
    </dgm:pt>
    <dgm:pt modelId="{598594FB-0895-46C3-97A0-3B26BFA93BDE}">
      <dgm:prSet phldrT="[Testo]" custT="1"/>
      <dgm:spPr/>
      <dgm:t>
        <a:bodyPr/>
        <a:lstStyle/>
        <a:p>
          <a:pPr algn="ctr"/>
          <a:r>
            <a:rPr lang="it-IT" sz="1800" b="1" dirty="0" smtClean="0"/>
            <a:t>Gestione delle autorizzazione al riutilizzo dei ricavi da vendite L.560/93  e delle economie </a:t>
          </a:r>
          <a:r>
            <a:rPr lang="it-IT" sz="1800" b="1" dirty="0" err="1" smtClean="0"/>
            <a:t>rilocalizzate</a:t>
          </a:r>
          <a:endParaRPr lang="it-IT" sz="1800" b="1" dirty="0" smtClean="0"/>
        </a:p>
      </dgm:t>
    </dgm:pt>
    <dgm:pt modelId="{0E2741B0-7004-4ABA-8C1A-CABCEE2D3391}" type="parTrans" cxnId="{CCF87523-A6EE-4D1C-8B9F-03F9D8773890}">
      <dgm:prSet/>
      <dgm:spPr/>
      <dgm:t>
        <a:bodyPr/>
        <a:lstStyle/>
        <a:p>
          <a:endParaRPr lang="it-IT"/>
        </a:p>
      </dgm:t>
    </dgm:pt>
    <dgm:pt modelId="{E2AFB61D-020A-4B38-A657-AFABA06B8BD7}" type="sibTrans" cxnId="{CCF87523-A6EE-4D1C-8B9F-03F9D8773890}">
      <dgm:prSet/>
      <dgm:spPr/>
      <dgm:t>
        <a:bodyPr/>
        <a:lstStyle/>
        <a:p>
          <a:endParaRPr lang="it-IT"/>
        </a:p>
      </dgm:t>
    </dgm:pt>
    <dgm:pt modelId="{F2736E32-0B78-4F25-B58B-DFC99A8975EB}" type="pres">
      <dgm:prSet presAssocID="{DC16197C-BD45-4FA6-84FD-D83E9BC0DA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D979CE-88CD-4CC7-80A7-AED6275E4F10}" type="pres">
      <dgm:prSet presAssocID="{DC16197C-BD45-4FA6-84FD-D83E9BC0DA94}" presName="dummyMaxCanvas" presStyleCnt="0">
        <dgm:presLayoutVars/>
      </dgm:prSet>
      <dgm:spPr/>
    </dgm:pt>
    <dgm:pt modelId="{5DDE829E-00F2-4FB9-BAB5-D1BAFFE1CB47}" type="pres">
      <dgm:prSet presAssocID="{DC16197C-BD45-4FA6-84FD-D83E9BC0DA9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73F2DF-8108-41A3-8968-D4B4791EA0F4}" type="pres">
      <dgm:prSet presAssocID="{DC16197C-BD45-4FA6-84FD-D83E9BC0DA9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B11B39-6E7B-4797-A7E4-C92C68CC2506}" type="pres">
      <dgm:prSet presAssocID="{DC16197C-BD45-4FA6-84FD-D83E9BC0DA9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918EA1-60E8-46C7-AAEF-8E39F489417F}" type="pres">
      <dgm:prSet presAssocID="{DC16197C-BD45-4FA6-84FD-D83E9BC0DA9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4525F2-896C-472D-88CA-B269017C5470}" type="pres">
      <dgm:prSet presAssocID="{DC16197C-BD45-4FA6-84FD-D83E9BC0DA9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50F2C2-D68D-4550-9E59-5500C7AB56F0}" type="pres">
      <dgm:prSet presAssocID="{DC16197C-BD45-4FA6-84FD-D83E9BC0DA9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C4F97B-DBC2-4440-86A1-94DAB815C154}" type="pres">
      <dgm:prSet presAssocID="{DC16197C-BD45-4FA6-84FD-D83E9BC0DA9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031E59-4F04-46F7-B8CB-466672181DBA}" type="pres">
      <dgm:prSet presAssocID="{DC16197C-BD45-4FA6-84FD-D83E9BC0DA9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677499-5570-443E-9E5A-13E3758A3985}" type="pres">
      <dgm:prSet presAssocID="{DC16197C-BD45-4FA6-84FD-D83E9BC0DA9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9527AB-6946-4EAD-B6C0-025CE68B758C}" type="pres">
      <dgm:prSet presAssocID="{DC16197C-BD45-4FA6-84FD-D83E9BC0DA9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2E1588-AC0B-4C64-ACE5-50FEEA2885C6}" type="pres">
      <dgm:prSet presAssocID="{DC16197C-BD45-4FA6-84FD-D83E9BC0DA9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8162308-5DD0-45D9-AEE6-0569C70A0DFE}" type="pres">
      <dgm:prSet presAssocID="{DC16197C-BD45-4FA6-84FD-D83E9BC0DA9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380267-8DF4-46E7-A9D7-9A2C1181D016}" type="pres">
      <dgm:prSet presAssocID="{DC16197C-BD45-4FA6-84FD-D83E9BC0DA9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3B1788-02DA-4003-AEA4-2F781945FBA5}" type="pres">
      <dgm:prSet presAssocID="{DC16197C-BD45-4FA6-84FD-D83E9BC0DA9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32385C-F3B6-4860-A9DA-45710D8CABDB}" type="presOf" srcId="{598594FB-0895-46C3-97A0-3B26BFA93BDE}" destId="{CD4525F2-896C-472D-88CA-B269017C5470}" srcOrd="0" destOrd="0" presId="urn:microsoft.com/office/officeart/2005/8/layout/vProcess5"/>
    <dgm:cxn modelId="{2E94F655-978B-4FB0-9AF6-B896AE7043B3}" type="presOf" srcId="{ED832E92-7749-4568-B747-BDD4007A11BE}" destId="{5373F2DF-8108-41A3-8968-D4B4791EA0F4}" srcOrd="0" destOrd="0" presId="urn:microsoft.com/office/officeart/2005/8/layout/vProcess5"/>
    <dgm:cxn modelId="{F1BDC3B7-750A-4468-9393-69E00072E994}" srcId="{DC16197C-BD45-4FA6-84FD-D83E9BC0DA94}" destId="{ED832E92-7749-4568-B747-BDD4007A11BE}" srcOrd="1" destOrd="0" parTransId="{5EE30F8D-25D6-4A96-BD1C-613006EB1536}" sibTransId="{87FE0753-B92C-4F3B-9EF7-6365E6791AA4}"/>
    <dgm:cxn modelId="{E305B438-93DA-403B-BD8F-01D5D6FC4E2E}" type="presOf" srcId="{48BD1D50-0055-4226-A1DA-0EB0F032C55B}" destId="{56031E59-4F04-46F7-B8CB-466672181DBA}" srcOrd="0" destOrd="0" presId="urn:microsoft.com/office/officeart/2005/8/layout/vProcess5"/>
    <dgm:cxn modelId="{2214CA72-75C1-4F68-8A83-7DBF212050E8}" type="presOf" srcId="{02B05BCF-784C-45B3-A5B1-40A089129946}" destId="{219527AB-6946-4EAD-B6C0-025CE68B758C}" srcOrd="1" destOrd="0" presId="urn:microsoft.com/office/officeart/2005/8/layout/vProcess5"/>
    <dgm:cxn modelId="{12EF3A03-8903-4B4F-93DE-EB1243D4E99C}" type="presOf" srcId="{DC16197C-BD45-4FA6-84FD-D83E9BC0DA94}" destId="{F2736E32-0B78-4F25-B58B-DFC99A8975EB}" srcOrd="0" destOrd="0" presId="urn:microsoft.com/office/officeart/2005/8/layout/vProcess5"/>
    <dgm:cxn modelId="{0782B587-FF41-486C-8CC9-F1051255514F}" type="presOf" srcId="{ED832E92-7749-4568-B747-BDD4007A11BE}" destId="{AC2E1588-AC0B-4C64-ACE5-50FEEA2885C6}" srcOrd="1" destOrd="0" presId="urn:microsoft.com/office/officeart/2005/8/layout/vProcess5"/>
    <dgm:cxn modelId="{4AA57B78-A9C1-4665-8E54-D988DAEF8E5F}" type="presOf" srcId="{02B05BCF-784C-45B3-A5B1-40A089129946}" destId="{5DDE829E-00F2-4FB9-BAB5-D1BAFFE1CB47}" srcOrd="0" destOrd="0" presId="urn:microsoft.com/office/officeart/2005/8/layout/vProcess5"/>
    <dgm:cxn modelId="{DFCEDD28-5343-4A2F-BB72-E311FDE990BA}" type="presOf" srcId="{72055E5C-EF0F-4CED-A63F-65AF1D9D9430}" destId="{82380267-8DF4-46E7-A9D7-9A2C1181D016}" srcOrd="1" destOrd="0" presId="urn:microsoft.com/office/officeart/2005/8/layout/vProcess5"/>
    <dgm:cxn modelId="{4B38B915-1F6E-40D3-962C-42B8B9F81110}" type="presOf" srcId="{598594FB-0895-46C3-97A0-3B26BFA93BDE}" destId="{713B1788-02DA-4003-AEA4-2F781945FBA5}" srcOrd="1" destOrd="0" presId="urn:microsoft.com/office/officeart/2005/8/layout/vProcess5"/>
    <dgm:cxn modelId="{06DDA8D3-93A2-46BA-9D06-FB06CC8DF928}" type="presOf" srcId="{55A29BBD-70B1-4F14-B828-50B4E25AAEE4}" destId="{8050F2C2-D68D-4550-9E59-5500C7AB56F0}" srcOrd="0" destOrd="0" presId="urn:microsoft.com/office/officeart/2005/8/layout/vProcess5"/>
    <dgm:cxn modelId="{4ABF33B3-4616-4107-A111-346B391656A0}" type="presOf" srcId="{87FE0753-B92C-4F3B-9EF7-6365E6791AA4}" destId="{8EC4F97B-DBC2-4440-86A1-94DAB815C154}" srcOrd="0" destOrd="0" presId="urn:microsoft.com/office/officeart/2005/8/layout/vProcess5"/>
    <dgm:cxn modelId="{76AA2FBA-BA06-48B1-A799-7AD93563F19A}" srcId="{DC16197C-BD45-4FA6-84FD-D83E9BC0DA94}" destId="{02B05BCF-784C-45B3-A5B1-40A089129946}" srcOrd="0" destOrd="0" parTransId="{8DD57C25-440B-4E92-9EC4-9EF507E6268A}" sibTransId="{55A29BBD-70B1-4F14-B828-50B4E25AAEE4}"/>
    <dgm:cxn modelId="{78274058-67C0-41D5-9F5C-BE751058695A}" type="presOf" srcId="{BCE0013D-4C65-457B-BD66-83F000C53286}" destId="{C8162308-5DD0-45D9-AEE6-0569C70A0DFE}" srcOrd="1" destOrd="0" presId="urn:microsoft.com/office/officeart/2005/8/layout/vProcess5"/>
    <dgm:cxn modelId="{3F084D9E-FF4C-495B-9790-5D9641C8BACA}" srcId="{DC16197C-BD45-4FA6-84FD-D83E9BC0DA94}" destId="{72055E5C-EF0F-4CED-A63F-65AF1D9D9430}" srcOrd="3" destOrd="0" parTransId="{6E5BB28A-8783-47A3-BE7C-F822815322AF}" sibTransId="{38283304-5366-4916-9D78-E61AD4607BA1}"/>
    <dgm:cxn modelId="{981CC2C9-BCFE-48AD-9A9C-0BFB12DB96EE}" type="presOf" srcId="{38283304-5366-4916-9D78-E61AD4607BA1}" destId="{18677499-5570-443E-9E5A-13E3758A3985}" srcOrd="0" destOrd="0" presId="urn:microsoft.com/office/officeart/2005/8/layout/vProcess5"/>
    <dgm:cxn modelId="{D46D40E9-7E06-428D-9AB7-E91CCAAF4B8D}" type="presOf" srcId="{72055E5C-EF0F-4CED-A63F-65AF1D9D9430}" destId="{72918EA1-60E8-46C7-AAEF-8E39F489417F}" srcOrd="0" destOrd="0" presId="urn:microsoft.com/office/officeart/2005/8/layout/vProcess5"/>
    <dgm:cxn modelId="{D97497B6-9072-4703-B50D-B23765611198}" srcId="{DC16197C-BD45-4FA6-84FD-D83E9BC0DA94}" destId="{BCE0013D-4C65-457B-BD66-83F000C53286}" srcOrd="2" destOrd="0" parTransId="{6DAD8D20-EF99-42F5-8556-3E46E883EBD8}" sibTransId="{48BD1D50-0055-4226-A1DA-0EB0F032C55B}"/>
    <dgm:cxn modelId="{CCF87523-A6EE-4D1C-8B9F-03F9D8773890}" srcId="{DC16197C-BD45-4FA6-84FD-D83E9BC0DA94}" destId="{598594FB-0895-46C3-97A0-3B26BFA93BDE}" srcOrd="4" destOrd="0" parTransId="{0E2741B0-7004-4ABA-8C1A-CABCEE2D3391}" sibTransId="{E2AFB61D-020A-4B38-A657-AFABA06B8BD7}"/>
    <dgm:cxn modelId="{CFF8CDD9-D8EC-42F7-9144-B0329E3E3197}" type="presOf" srcId="{BCE0013D-4C65-457B-BD66-83F000C53286}" destId="{AAB11B39-6E7B-4797-A7E4-C92C68CC2506}" srcOrd="0" destOrd="0" presId="urn:microsoft.com/office/officeart/2005/8/layout/vProcess5"/>
    <dgm:cxn modelId="{548BA879-E4D8-4A9F-AC1D-56F5A3CCB807}" type="presParOf" srcId="{F2736E32-0B78-4F25-B58B-DFC99A8975EB}" destId="{2CD979CE-88CD-4CC7-80A7-AED6275E4F10}" srcOrd="0" destOrd="0" presId="urn:microsoft.com/office/officeart/2005/8/layout/vProcess5"/>
    <dgm:cxn modelId="{3647B20A-5BF4-475B-9529-C637134DC77A}" type="presParOf" srcId="{F2736E32-0B78-4F25-B58B-DFC99A8975EB}" destId="{5DDE829E-00F2-4FB9-BAB5-D1BAFFE1CB47}" srcOrd="1" destOrd="0" presId="urn:microsoft.com/office/officeart/2005/8/layout/vProcess5"/>
    <dgm:cxn modelId="{E4DD620F-B554-45CC-B7A6-CB4E3F335A86}" type="presParOf" srcId="{F2736E32-0B78-4F25-B58B-DFC99A8975EB}" destId="{5373F2DF-8108-41A3-8968-D4B4791EA0F4}" srcOrd="2" destOrd="0" presId="urn:microsoft.com/office/officeart/2005/8/layout/vProcess5"/>
    <dgm:cxn modelId="{F6E8FCA5-B7A8-4F4A-8BC0-A42B86072A2D}" type="presParOf" srcId="{F2736E32-0B78-4F25-B58B-DFC99A8975EB}" destId="{AAB11B39-6E7B-4797-A7E4-C92C68CC2506}" srcOrd="3" destOrd="0" presId="urn:microsoft.com/office/officeart/2005/8/layout/vProcess5"/>
    <dgm:cxn modelId="{A45FDBB3-FA6D-4929-A04F-56EB8B51A01A}" type="presParOf" srcId="{F2736E32-0B78-4F25-B58B-DFC99A8975EB}" destId="{72918EA1-60E8-46C7-AAEF-8E39F489417F}" srcOrd="4" destOrd="0" presId="urn:microsoft.com/office/officeart/2005/8/layout/vProcess5"/>
    <dgm:cxn modelId="{501F3D4F-ED8E-40BC-B918-8A9BBBC7EE3A}" type="presParOf" srcId="{F2736E32-0B78-4F25-B58B-DFC99A8975EB}" destId="{CD4525F2-896C-472D-88CA-B269017C5470}" srcOrd="5" destOrd="0" presId="urn:microsoft.com/office/officeart/2005/8/layout/vProcess5"/>
    <dgm:cxn modelId="{8807BF72-9C7B-419C-8289-BF139508E7DF}" type="presParOf" srcId="{F2736E32-0B78-4F25-B58B-DFC99A8975EB}" destId="{8050F2C2-D68D-4550-9E59-5500C7AB56F0}" srcOrd="6" destOrd="0" presId="urn:microsoft.com/office/officeart/2005/8/layout/vProcess5"/>
    <dgm:cxn modelId="{F9C449C6-2F7C-4050-8C6C-726D0DD95227}" type="presParOf" srcId="{F2736E32-0B78-4F25-B58B-DFC99A8975EB}" destId="{8EC4F97B-DBC2-4440-86A1-94DAB815C154}" srcOrd="7" destOrd="0" presId="urn:microsoft.com/office/officeart/2005/8/layout/vProcess5"/>
    <dgm:cxn modelId="{4ADFF098-7E04-433B-8773-FB5403722157}" type="presParOf" srcId="{F2736E32-0B78-4F25-B58B-DFC99A8975EB}" destId="{56031E59-4F04-46F7-B8CB-466672181DBA}" srcOrd="8" destOrd="0" presId="urn:microsoft.com/office/officeart/2005/8/layout/vProcess5"/>
    <dgm:cxn modelId="{1C7CD057-478D-4331-9F86-4BE5C04099EC}" type="presParOf" srcId="{F2736E32-0B78-4F25-B58B-DFC99A8975EB}" destId="{18677499-5570-443E-9E5A-13E3758A3985}" srcOrd="9" destOrd="0" presId="urn:microsoft.com/office/officeart/2005/8/layout/vProcess5"/>
    <dgm:cxn modelId="{69831237-1196-4E45-AF20-D742078D83EF}" type="presParOf" srcId="{F2736E32-0B78-4F25-B58B-DFC99A8975EB}" destId="{219527AB-6946-4EAD-B6C0-025CE68B758C}" srcOrd="10" destOrd="0" presId="urn:microsoft.com/office/officeart/2005/8/layout/vProcess5"/>
    <dgm:cxn modelId="{25B5346E-CBA6-47AE-B0D2-0C9A77DC68C3}" type="presParOf" srcId="{F2736E32-0B78-4F25-B58B-DFC99A8975EB}" destId="{AC2E1588-AC0B-4C64-ACE5-50FEEA2885C6}" srcOrd="11" destOrd="0" presId="urn:microsoft.com/office/officeart/2005/8/layout/vProcess5"/>
    <dgm:cxn modelId="{5B877869-21CA-457A-A30F-189A2DD33938}" type="presParOf" srcId="{F2736E32-0B78-4F25-B58B-DFC99A8975EB}" destId="{C8162308-5DD0-45D9-AEE6-0569C70A0DFE}" srcOrd="12" destOrd="0" presId="urn:microsoft.com/office/officeart/2005/8/layout/vProcess5"/>
    <dgm:cxn modelId="{4D1C8303-C218-4CFA-A88F-D2F82106E674}" type="presParOf" srcId="{F2736E32-0B78-4F25-B58B-DFC99A8975EB}" destId="{82380267-8DF4-46E7-A9D7-9A2C1181D016}" srcOrd="13" destOrd="0" presId="urn:microsoft.com/office/officeart/2005/8/layout/vProcess5"/>
    <dgm:cxn modelId="{954FB09E-970F-4CE3-B115-4BB4211E1372}" type="presParOf" srcId="{F2736E32-0B78-4F25-B58B-DFC99A8975EB}" destId="{713B1788-02DA-4003-AEA4-2F781945FBA5}" srcOrd="14" destOrd="0" presId="urn:microsoft.com/office/officeart/2005/8/layout/vProcess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16197C-BD45-4FA6-84FD-D83E9BC0DA94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2B05BCF-784C-45B3-A5B1-40A089129946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it-IT" sz="1800" b="1" dirty="0" smtClean="0">
              <a:solidFill>
                <a:srgbClr val="FFFF00"/>
              </a:solidFill>
            </a:rPr>
            <a:t>Acquisizione  </a:t>
          </a:r>
          <a:r>
            <a:rPr lang="it-IT" sz="1800" b="1" i="1" dirty="0" smtClean="0">
              <a:solidFill>
                <a:srgbClr val="FFFF00"/>
              </a:solidFill>
            </a:rPr>
            <a:t>una tantum </a:t>
          </a:r>
          <a:r>
            <a:rPr lang="it-IT" sz="1800" b="1" dirty="0" smtClean="0">
              <a:solidFill>
                <a:srgbClr val="FFFF00"/>
              </a:solidFill>
            </a:rPr>
            <a:t>storico  cantieri per programmi semplici e complessi  CHIUSI e COLLAUDATI (vecchio tracciato)</a:t>
          </a:r>
          <a:endParaRPr lang="it-IT" sz="1800" b="1" dirty="0">
            <a:solidFill>
              <a:srgbClr val="FFFF00"/>
            </a:solidFill>
          </a:endParaRPr>
        </a:p>
      </dgm:t>
    </dgm:pt>
    <dgm:pt modelId="{8DD57C25-440B-4E92-9EC4-9EF507E6268A}" type="parTrans" cxnId="{76AA2FBA-BA06-48B1-A799-7AD93563F19A}">
      <dgm:prSet/>
      <dgm:spPr/>
      <dgm:t>
        <a:bodyPr/>
        <a:lstStyle/>
        <a:p>
          <a:endParaRPr lang="it-IT"/>
        </a:p>
      </dgm:t>
    </dgm:pt>
    <dgm:pt modelId="{55A29BBD-70B1-4F14-B828-50B4E25AAEE4}" type="sibTrans" cxnId="{76AA2FBA-BA06-48B1-A799-7AD93563F19A}">
      <dgm:prSet/>
      <dgm:spPr/>
      <dgm:t>
        <a:bodyPr/>
        <a:lstStyle/>
        <a:p>
          <a:endParaRPr lang="it-IT"/>
        </a:p>
      </dgm:t>
    </dgm:pt>
    <dgm:pt modelId="{BCE0013D-4C65-457B-BD66-83F000C53286}">
      <dgm:prSet phldrT="[Testo]" custT="1"/>
      <dgm:spPr/>
      <dgm:t>
        <a:bodyPr/>
        <a:lstStyle/>
        <a:p>
          <a:pPr algn="ctr"/>
          <a:r>
            <a:rPr lang="it-IT" sz="1800" b="1" dirty="0" smtClean="0"/>
            <a:t>Aggancio banca dati patrimoniale e banca dati contabile dei cantieri </a:t>
          </a:r>
          <a:endParaRPr lang="it-IT" sz="1800" b="1" dirty="0"/>
        </a:p>
      </dgm:t>
    </dgm:pt>
    <dgm:pt modelId="{6DAD8D20-EF99-42F5-8556-3E46E883EBD8}" type="parTrans" cxnId="{D97497B6-9072-4703-B50D-B23765611198}">
      <dgm:prSet/>
      <dgm:spPr/>
      <dgm:t>
        <a:bodyPr/>
        <a:lstStyle/>
        <a:p>
          <a:endParaRPr lang="it-IT"/>
        </a:p>
      </dgm:t>
    </dgm:pt>
    <dgm:pt modelId="{48BD1D50-0055-4226-A1DA-0EB0F032C55B}" type="sibTrans" cxnId="{D97497B6-9072-4703-B50D-B23765611198}">
      <dgm:prSet/>
      <dgm:spPr/>
      <dgm:t>
        <a:bodyPr/>
        <a:lstStyle/>
        <a:p>
          <a:endParaRPr lang="it-IT"/>
        </a:p>
      </dgm:t>
    </dgm:pt>
    <dgm:pt modelId="{DB9FCC7B-B5D3-4E6D-84E1-AE50394F69B5}">
      <dgm:prSet phldrT="[Testo]" custT="1"/>
      <dgm:spPr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it-IT" sz="1800" b="1" dirty="0" smtClean="0">
              <a:solidFill>
                <a:srgbClr val="FFFF00"/>
              </a:solidFill>
            </a:rPr>
            <a:t>Acquisizione  </a:t>
          </a:r>
          <a:r>
            <a:rPr lang="it-IT" sz="1800" b="1" i="1" dirty="0" smtClean="0">
              <a:solidFill>
                <a:srgbClr val="FFFF00"/>
              </a:solidFill>
            </a:rPr>
            <a:t>una tantum </a:t>
          </a:r>
          <a:r>
            <a:rPr lang="it-IT" sz="1800" b="1" dirty="0" smtClean="0">
              <a:solidFill>
                <a:srgbClr val="FFFF00"/>
              </a:solidFill>
            </a:rPr>
            <a:t>storico cantieri per  programmi semplici e complessi  LOCALIZZATI, APERTI o IN CORSO (nuovo tracciato)</a:t>
          </a:r>
          <a:endParaRPr lang="it-IT" sz="1800" b="1" dirty="0">
            <a:solidFill>
              <a:srgbClr val="FFFF00"/>
            </a:solidFill>
          </a:endParaRPr>
        </a:p>
      </dgm:t>
    </dgm:pt>
    <dgm:pt modelId="{BEF55A34-FC59-4BEC-9D3F-3A9B5F5213D2}" type="parTrans" cxnId="{C22A6F30-2306-4DBD-9A1B-95F533428AFE}">
      <dgm:prSet/>
      <dgm:spPr/>
      <dgm:t>
        <a:bodyPr/>
        <a:lstStyle/>
        <a:p>
          <a:endParaRPr lang="it-IT"/>
        </a:p>
      </dgm:t>
    </dgm:pt>
    <dgm:pt modelId="{24F22BBE-7022-495D-8CEB-817C3312074A}" type="sibTrans" cxnId="{C22A6F30-2306-4DBD-9A1B-95F533428AFE}">
      <dgm:prSet/>
      <dgm:spPr/>
      <dgm:t>
        <a:bodyPr/>
        <a:lstStyle/>
        <a:p>
          <a:endParaRPr lang="it-IT"/>
        </a:p>
      </dgm:t>
    </dgm:pt>
    <dgm:pt modelId="{F2736E32-0B78-4F25-B58B-DFC99A8975EB}" type="pres">
      <dgm:prSet presAssocID="{DC16197C-BD45-4FA6-84FD-D83E9BC0DA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CD979CE-88CD-4CC7-80A7-AED6275E4F10}" type="pres">
      <dgm:prSet presAssocID="{DC16197C-BD45-4FA6-84FD-D83E9BC0DA94}" presName="dummyMaxCanvas" presStyleCnt="0">
        <dgm:presLayoutVars/>
      </dgm:prSet>
      <dgm:spPr/>
    </dgm:pt>
    <dgm:pt modelId="{1AAAC3C3-6733-4728-AD4A-9303C09A8A49}" type="pres">
      <dgm:prSet presAssocID="{DC16197C-BD45-4FA6-84FD-D83E9BC0DA9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C5CCFA-6291-4D2E-8D82-51601BD458A4}" type="pres">
      <dgm:prSet presAssocID="{DC16197C-BD45-4FA6-84FD-D83E9BC0DA9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AB376A-9675-45E5-A9AD-B6DAE275E51D}" type="pres">
      <dgm:prSet presAssocID="{DC16197C-BD45-4FA6-84FD-D83E9BC0DA9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03440C-65E8-43BF-8012-93A688501A74}" type="pres">
      <dgm:prSet presAssocID="{DC16197C-BD45-4FA6-84FD-D83E9BC0DA9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83B0F3-0D6A-4F72-9B25-A09F144F8C42}" type="pres">
      <dgm:prSet presAssocID="{DC16197C-BD45-4FA6-84FD-D83E9BC0DA9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5922D4-ED06-412E-938F-EE17D3B40BC7}" type="pres">
      <dgm:prSet presAssocID="{DC16197C-BD45-4FA6-84FD-D83E9BC0DA9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083909-113C-4231-8AF7-57A045E64A32}" type="pres">
      <dgm:prSet presAssocID="{DC16197C-BD45-4FA6-84FD-D83E9BC0DA9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F5151E-5890-4402-B88F-F3796ED3ECCA}" type="pres">
      <dgm:prSet presAssocID="{DC16197C-BD45-4FA6-84FD-D83E9BC0DA9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25E1B7-4F5F-40A7-9276-1563EB9F893F}" type="presOf" srcId="{BCE0013D-4C65-457B-BD66-83F000C53286}" destId="{F2F5151E-5890-4402-B88F-F3796ED3ECCA}" srcOrd="1" destOrd="0" presId="urn:microsoft.com/office/officeart/2005/8/layout/vProcess5"/>
    <dgm:cxn modelId="{BDBF63AD-E58F-4C91-954D-6702DEA11872}" type="presOf" srcId="{DB9FCC7B-B5D3-4E6D-84E1-AE50394F69B5}" destId="{C6C5CCFA-6291-4D2E-8D82-51601BD458A4}" srcOrd="0" destOrd="0" presId="urn:microsoft.com/office/officeart/2005/8/layout/vProcess5"/>
    <dgm:cxn modelId="{47704AEC-26BD-414B-B9F8-3D51DE4FC161}" type="presOf" srcId="{DB9FCC7B-B5D3-4E6D-84E1-AE50394F69B5}" destId="{7A083909-113C-4231-8AF7-57A045E64A32}" srcOrd="1" destOrd="0" presId="urn:microsoft.com/office/officeart/2005/8/layout/vProcess5"/>
    <dgm:cxn modelId="{BF3E7D20-54E3-4CC0-9041-2A1B58D5CAFA}" type="presOf" srcId="{24F22BBE-7022-495D-8CEB-817C3312074A}" destId="{A983B0F3-0D6A-4F72-9B25-A09F144F8C42}" srcOrd="0" destOrd="0" presId="urn:microsoft.com/office/officeart/2005/8/layout/vProcess5"/>
    <dgm:cxn modelId="{76AA2FBA-BA06-48B1-A799-7AD93563F19A}" srcId="{DC16197C-BD45-4FA6-84FD-D83E9BC0DA94}" destId="{02B05BCF-784C-45B3-A5B1-40A089129946}" srcOrd="0" destOrd="0" parTransId="{8DD57C25-440B-4E92-9EC4-9EF507E6268A}" sibTransId="{55A29BBD-70B1-4F14-B828-50B4E25AAEE4}"/>
    <dgm:cxn modelId="{74044792-53C7-4745-ACD9-E520830E885A}" type="presOf" srcId="{02B05BCF-784C-45B3-A5B1-40A089129946}" destId="{1A5922D4-ED06-412E-938F-EE17D3B40BC7}" srcOrd="1" destOrd="0" presId="urn:microsoft.com/office/officeart/2005/8/layout/vProcess5"/>
    <dgm:cxn modelId="{971B5D0E-043B-4850-A261-72E88AE8CC97}" type="presOf" srcId="{BCE0013D-4C65-457B-BD66-83F000C53286}" destId="{5DAB376A-9675-45E5-A9AD-B6DAE275E51D}" srcOrd="0" destOrd="0" presId="urn:microsoft.com/office/officeart/2005/8/layout/vProcess5"/>
    <dgm:cxn modelId="{88260D7D-FD38-4D28-A4CE-F0E03464C5C2}" type="presOf" srcId="{55A29BBD-70B1-4F14-B828-50B4E25AAEE4}" destId="{7203440C-65E8-43BF-8012-93A688501A74}" srcOrd="0" destOrd="0" presId="urn:microsoft.com/office/officeart/2005/8/layout/vProcess5"/>
    <dgm:cxn modelId="{ED442239-FC80-41FD-A482-C98DA177CEDD}" type="presOf" srcId="{02B05BCF-784C-45B3-A5B1-40A089129946}" destId="{1AAAC3C3-6733-4728-AD4A-9303C09A8A49}" srcOrd="0" destOrd="0" presId="urn:microsoft.com/office/officeart/2005/8/layout/vProcess5"/>
    <dgm:cxn modelId="{C22A6F30-2306-4DBD-9A1B-95F533428AFE}" srcId="{DC16197C-BD45-4FA6-84FD-D83E9BC0DA94}" destId="{DB9FCC7B-B5D3-4E6D-84E1-AE50394F69B5}" srcOrd="1" destOrd="0" parTransId="{BEF55A34-FC59-4BEC-9D3F-3A9B5F5213D2}" sibTransId="{24F22BBE-7022-495D-8CEB-817C3312074A}"/>
    <dgm:cxn modelId="{D97497B6-9072-4703-B50D-B23765611198}" srcId="{DC16197C-BD45-4FA6-84FD-D83E9BC0DA94}" destId="{BCE0013D-4C65-457B-BD66-83F000C53286}" srcOrd="2" destOrd="0" parTransId="{6DAD8D20-EF99-42F5-8556-3E46E883EBD8}" sibTransId="{48BD1D50-0055-4226-A1DA-0EB0F032C55B}"/>
    <dgm:cxn modelId="{DD1E90CB-40CE-4981-AFA6-E67A2E985680}" type="presOf" srcId="{DC16197C-BD45-4FA6-84FD-D83E9BC0DA94}" destId="{F2736E32-0B78-4F25-B58B-DFC99A8975EB}" srcOrd="0" destOrd="0" presId="urn:microsoft.com/office/officeart/2005/8/layout/vProcess5"/>
    <dgm:cxn modelId="{58A88E4C-40DC-4104-94A0-AAD3EC202D79}" type="presParOf" srcId="{F2736E32-0B78-4F25-B58B-DFC99A8975EB}" destId="{2CD979CE-88CD-4CC7-80A7-AED6275E4F10}" srcOrd="0" destOrd="0" presId="urn:microsoft.com/office/officeart/2005/8/layout/vProcess5"/>
    <dgm:cxn modelId="{9FA03168-1EC1-4E2C-B31B-81F60DD0CA38}" type="presParOf" srcId="{F2736E32-0B78-4F25-B58B-DFC99A8975EB}" destId="{1AAAC3C3-6733-4728-AD4A-9303C09A8A49}" srcOrd="1" destOrd="0" presId="urn:microsoft.com/office/officeart/2005/8/layout/vProcess5"/>
    <dgm:cxn modelId="{804D2B43-82CB-4230-B17A-992C4BDBF119}" type="presParOf" srcId="{F2736E32-0B78-4F25-B58B-DFC99A8975EB}" destId="{C6C5CCFA-6291-4D2E-8D82-51601BD458A4}" srcOrd="2" destOrd="0" presId="urn:microsoft.com/office/officeart/2005/8/layout/vProcess5"/>
    <dgm:cxn modelId="{B681E1BA-A32C-4EB6-B257-386DFB6EEE89}" type="presParOf" srcId="{F2736E32-0B78-4F25-B58B-DFC99A8975EB}" destId="{5DAB376A-9675-45E5-A9AD-B6DAE275E51D}" srcOrd="3" destOrd="0" presId="urn:microsoft.com/office/officeart/2005/8/layout/vProcess5"/>
    <dgm:cxn modelId="{6CBDB601-AD40-4881-BF8E-BC1FCAC82901}" type="presParOf" srcId="{F2736E32-0B78-4F25-B58B-DFC99A8975EB}" destId="{7203440C-65E8-43BF-8012-93A688501A74}" srcOrd="4" destOrd="0" presId="urn:microsoft.com/office/officeart/2005/8/layout/vProcess5"/>
    <dgm:cxn modelId="{47C84A56-51AD-4B76-8F7B-DB8BF1EE34F8}" type="presParOf" srcId="{F2736E32-0B78-4F25-B58B-DFC99A8975EB}" destId="{A983B0F3-0D6A-4F72-9B25-A09F144F8C42}" srcOrd="5" destOrd="0" presId="urn:microsoft.com/office/officeart/2005/8/layout/vProcess5"/>
    <dgm:cxn modelId="{29714E3F-1BF7-4679-8FA0-51B833D3708D}" type="presParOf" srcId="{F2736E32-0B78-4F25-B58B-DFC99A8975EB}" destId="{1A5922D4-ED06-412E-938F-EE17D3B40BC7}" srcOrd="6" destOrd="0" presId="urn:microsoft.com/office/officeart/2005/8/layout/vProcess5"/>
    <dgm:cxn modelId="{D2AE7349-C882-469F-B8C8-311612315086}" type="presParOf" srcId="{F2736E32-0B78-4F25-B58B-DFC99A8975EB}" destId="{7A083909-113C-4231-8AF7-57A045E64A32}" srcOrd="7" destOrd="0" presId="urn:microsoft.com/office/officeart/2005/8/layout/vProcess5"/>
    <dgm:cxn modelId="{80B59A6E-4620-4546-9C7F-017427989EF1}" type="presParOf" srcId="{F2736E32-0B78-4F25-B58B-DFC99A8975EB}" destId="{F2F5151E-5890-4402-B88F-F3796ED3ECCA}" srcOrd="8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D899AE-9FCB-4CCD-89E6-DB2B1FD57387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662226C-DF92-4D2E-A9E5-1A4C57362EA9}">
      <dgm:prSet custT="1"/>
      <dgm:spPr/>
      <dgm:t>
        <a:bodyPr/>
        <a:lstStyle/>
        <a:p>
          <a:pPr rtl="0"/>
          <a:r>
            <a:rPr lang="it-IT" sz="1400" b="1" dirty="0" smtClean="0"/>
            <a:t>Acquisizione Flussi Patrimonio Immobiliare</a:t>
          </a:r>
          <a:endParaRPr lang="it-IT" sz="1400" b="1" dirty="0"/>
        </a:p>
      </dgm:t>
    </dgm:pt>
    <dgm:pt modelId="{3C4EBDAA-3258-4551-BD96-6C63868C982C}" type="parTrans" cxnId="{A69946E2-1BF5-41A8-8638-72A7C49A4240}">
      <dgm:prSet/>
      <dgm:spPr/>
      <dgm:t>
        <a:bodyPr/>
        <a:lstStyle/>
        <a:p>
          <a:endParaRPr lang="it-IT"/>
        </a:p>
      </dgm:t>
    </dgm:pt>
    <dgm:pt modelId="{87F3EAD2-2926-4609-A717-434B865F9EC2}" type="sibTrans" cxnId="{A69946E2-1BF5-41A8-8638-72A7C49A4240}">
      <dgm:prSet/>
      <dgm:spPr/>
      <dgm:t>
        <a:bodyPr/>
        <a:lstStyle/>
        <a:p>
          <a:endParaRPr lang="it-IT"/>
        </a:p>
      </dgm:t>
    </dgm:pt>
    <dgm:pt modelId="{7F65F713-D96A-42FB-8E1C-0294719D670E}">
      <dgm:prSet custT="1"/>
      <dgm:spPr/>
      <dgm:t>
        <a:bodyPr/>
        <a:lstStyle/>
        <a:p>
          <a:pPr rtl="0"/>
          <a:r>
            <a:rPr lang="it-IT" sz="1400" b="1" dirty="0" smtClean="0"/>
            <a:t>Aggancio Patrimonio – Cantieri</a:t>
          </a:r>
          <a:endParaRPr lang="it-IT" sz="1400" b="1" dirty="0"/>
        </a:p>
      </dgm:t>
    </dgm:pt>
    <dgm:pt modelId="{781DFCA0-D987-485B-A6E8-D8B04D0E37F9}" type="parTrans" cxnId="{61EEF80D-481F-4994-BEB5-06029015985A}">
      <dgm:prSet/>
      <dgm:spPr/>
      <dgm:t>
        <a:bodyPr/>
        <a:lstStyle/>
        <a:p>
          <a:endParaRPr lang="it-IT"/>
        </a:p>
      </dgm:t>
    </dgm:pt>
    <dgm:pt modelId="{33F055AF-F7C7-4D3A-8FBE-3B3F4CFF8ED8}" type="sibTrans" cxnId="{61EEF80D-481F-4994-BEB5-06029015985A}">
      <dgm:prSet/>
      <dgm:spPr/>
      <dgm:t>
        <a:bodyPr/>
        <a:lstStyle/>
        <a:p>
          <a:endParaRPr lang="it-IT"/>
        </a:p>
      </dgm:t>
    </dgm:pt>
    <dgm:pt modelId="{2BA2A147-3B15-4830-ABCE-6496CE9CD40F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it-IT" sz="1400" b="1" dirty="0" smtClean="0"/>
            <a:t>Attivazione Funzioni Bandi </a:t>
          </a:r>
          <a:endParaRPr lang="it-IT" sz="1400" b="1" dirty="0"/>
        </a:p>
      </dgm:t>
    </dgm:pt>
    <dgm:pt modelId="{B27AC6AF-742A-4A2A-89A3-EB5805CAD3FE}" type="parTrans" cxnId="{1F043B52-5755-4B19-A197-E177B3D95800}">
      <dgm:prSet/>
      <dgm:spPr/>
      <dgm:t>
        <a:bodyPr/>
        <a:lstStyle/>
        <a:p>
          <a:endParaRPr lang="it-IT"/>
        </a:p>
      </dgm:t>
    </dgm:pt>
    <dgm:pt modelId="{E736D62E-5F96-4E30-B69A-AB4B46A22692}" type="sibTrans" cxnId="{1F043B52-5755-4B19-A197-E177B3D95800}">
      <dgm:prSet/>
      <dgm:spPr/>
      <dgm:t>
        <a:bodyPr/>
        <a:lstStyle/>
        <a:p>
          <a:endParaRPr lang="it-IT"/>
        </a:p>
      </dgm:t>
    </dgm:pt>
    <dgm:pt modelId="{93E0895F-7200-4F67-80D4-FD4104C277FA}">
      <dgm:prSet custT="1"/>
      <dgm:spPr/>
      <dgm:t>
        <a:bodyPr/>
        <a:lstStyle/>
        <a:p>
          <a:pPr rtl="0"/>
          <a:r>
            <a:rPr lang="it-IT" sz="1400" b="1" dirty="0" smtClean="0"/>
            <a:t>Inizializzazione Banca Dati  Storica Cantieri Finanziati</a:t>
          </a:r>
          <a:endParaRPr lang="it-IT" sz="1400" b="1" dirty="0"/>
        </a:p>
      </dgm:t>
    </dgm:pt>
    <dgm:pt modelId="{CBA73330-FB42-4323-9D53-F3A8CB46CE40}" type="parTrans" cxnId="{0079EBF4-4DF8-4B0D-9ADB-894FF7823FAF}">
      <dgm:prSet/>
      <dgm:spPr/>
      <dgm:t>
        <a:bodyPr/>
        <a:lstStyle/>
        <a:p>
          <a:endParaRPr lang="it-IT"/>
        </a:p>
      </dgm:t>
    </dgm:pt>
    <dgm:pt modelId="{97F95D0C-CE7E-41F6-9A82-191A1AAFA93F}" type="sibTrans" cxnId="{0079EBF4-4DF8-4B0D-9ADB-894FF7823FAF}">
      <dgm:prSet/>
      <dgm:spPr/>
      <dgm:t>
        <a:bodyPr/>
        <a:lstStyle/>
        <a:p>
          <a:endParaRPr lang="it-IT"/>
        </a:p>
      </dgm:t>
    </dgm:pt>
    <dgm:pt modelId="{2CF0190E-9C43-4C76-8F5E-5DA953B40577}">
      <dgm:prSet custT="1"/>
      <dgm:spPr/>
      <dgm:t>
        <a:bodyPr/>
        <a:lstStyle/>
        <a:p>
          <a:pPr rtl="0"/>
          <a:r>
            <a:rPr lang="it-IT" sz="1400" b="1" dirty="0" smtClean="0"/>
            <a:t>Attivazione Funzioni Gestione dei Finanziamenti</a:t>
          </a:r>
          <a:endParaRPr lang="it-IT" sz="1400" b="1" dirty="0"/>
        </a:p>
      </dgm:t>
    </dgm:pt>
    <dgm:pt modelId="{46D50FE9-4DA2-4D9E-BC82-36927645F83B}" type="parTrans" cxnId="{C77AC347-EFBD-426D-A5A3-DD31FA3A9AB6}">
      <dgm:prSet/>
      <dgm:spPr/>
      <dgm:t>
        <a:bodyPr/>
        <a:lstStyle/>
        <a:p>
          <a:endParaRPr lang="it-IT"/>
        </a:p>
      </dgm:t>
    </dgm:pt>
    <dgm:pt modelId="{A08B6DA8-001E-4993-B297-E2118A5DC113}" type="sibTrans" cxnId="{C77AC347-EFBD-426D-A5A3-DD31FA3A9AB6}">
      <dgm:prSet/>
      <dgm:spPr/>
      <dgm:t>
        <a:bodyPr/>
        <a:lstStyle/>
        <a:p>
          <a:endParaRPr lang="it-IT"/>
        </a:p>
      </dgm:t>
    </dgm:pt>
    <dgm:pt modelId="{A34EFEDF-B41E-4CE9-A1D7-92902E671D71}" type="pres">
      <dgm:prSet presAssocID="{83D899AE-9FCB-4CCD-89E6-DB2B1FD5738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26D21ED-32A2-4246-8FF0-46F5389BF03F}" type="pres">
      <dgm:prSet presAssocID="{83D899AE-9FCB-4CCD-89E6-DB2B1FD57387}" presName="arrow" presStyleLbl="bgShp" presStyleIdx="0" presStyleCnt="1" custScaleX="117647"/>
      <dgm:spPr/>
    </dgm:pt>
    <dgm:pt modelId="{2A8B578C-6B65-4E11-B660-B6EF9082C21A}" type="pres">
      <dgm:prSet presAssocID="{83D899AE-9FCB-4CCD-89E6-DB2B1FD57387}" presName="linearProcess" presStyleCnt="0"/>
      <dgm:spPr/>
    </dgm:pt>
    <dgm:pt modelId="{8DBF6916-B53F-4F73-9876-ABCA6B583B23}" type="pres">
      <dgm:prSet presAssocID="{F662226C-DF92-4D2E-A9E5-1A4C57362EA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A089901-DB00-4CB8-BF1E-A3BE1A9E7B1E}" type="pres">
      <dgm:prSet presAssocID="{87F3EAD2-2926-4609-A717-434B865F9EC2}" presName="sibTrans" presStyleCnt="0"/>
      <dgm:spPr/>
    </dgm:pt>
    <dgm:pt modelId="{C439DB6E-4AEB-4374-9F6A-AACC280A3D02}" type="pres">
      <dgm:prSet presAssocID="{93E0895F-7200-4F67-80D4-FD4104C277F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FC0B7F-D4E5-4D1B-A271-C774B80C8C3E}" type="pres">
      <dgm:prSet presAssocID="{97F95D0C-CE7E-41F6-9A82-191A1AAFA93F}" presName="sibTrans" presStyleCnt="0"/>
      <dgm:spPr/>
    </dgm:pt>
    <dgm:pt modelId="{7ACF617C-351F-425E-B753-58237A38776C}" type="pres">
      <dgm:prSet presAssocID="{7F65F713-D96A-42FB-8E1C-0294719D670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6D29EA1-3527-4A63-8CF4-4F12BEB6593D}" type="pres">
      <dgm:prSet presAssocID="{33F055AF-F7C7-4D3A-8FBE-3B3F4CFF8ED8}" presName="sibTrans" presStyleCnt="0"/>
      <dgm:spPr/>
    </dgm:pt>
    <dgm:pt modelId="{D1604E45-1F6E-44F1-9278-531DA4A6C80C}" type="pres">
      <dgm:prSet presAssocID="{2CF0190E-9C43-4C76-8F5E-5DA953B4057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7DEAB8-7F59-48C9-BB2D-CD10D6BBABF5}" type="pres">
      <dgm:prSet presAssocID="{A08B6DA8-001E-4993-B297-E2118A5DC113}" presName="sibTrans" presStyleCnt="0"/>
      <dgm:spPr/>
    </dgm:pt>
    <dgm:pt modelId="{DE8986FA-C9CA-4FD8-8B67-70C617F01F63}" type="pres">
      <dgm:prSet presAssocID="{2BA2A147-3B15-4830-ABCE-6496CE9CD40F}" presName="textNode" presStyleLbl="node1" presStyleIdx="4" presStyleCnt="5" custLinFactNeighborX="-7338" custLinFactNeighborY="2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F043B52-5755-4B19-A197-E177B3D95800}" srcId="{83D899AE-9FCB-4CCD-89E6-DB2B1FD57387}" destId="{2BA2A147-3B15-4830-ABCE-6496CE9CD40F}" srcOrd="4" destOrd="0" parTransId="{B27AC6AF-742A-4A2A-89A3-EB5805CAD3FE}" sibTransId="{E736D62E-5F96-4E30-B69A-AB4B46A22692}"/>
    <dgm:cxn modelId="{899F8D86-65DF-4DD5-B92C-BD16631EF921}" type="presOf" srcId="{F662226C-DF92-4D2E-A9E5-1A4C57362EA9}" destId="{8DBF6916-B53F-4F73-9876-ABCA6B583B23}" srcOrd="0" destOrd="0" presId="urn:microsoft.com/office/officeart/2005/8/layout/hProcess9"/>
    <dgm:cxn modelId="{1AB4F8A3-3B60-460C-8CA2-E10CA3267FBD}" type="presOf" srcId="{83D899AE-9FCB-4CCD-89E6-DB2B1FD57387}" destId="{A34EFEDF-B41E-4CE9-A1D7-92902E671D71}" srcOrd="0" destOrd="0" presId="urn:microsoft.com/office/officeart/2005/8/layout/hProcess9"/>
    <dgm:cxn modelId="{297C3306-05A2-43AB-81D1-26294CA78EB6}" type="presOf" srcId="{93E0895F-7200-4F67-80D4-FD4104C277FA}" destId="{C439DB6E-4AEB-4374-9F6A-AACC280A3D02}" srcOrd="0" destOrd="0" presId="urn:microsoft.com/office/officeart/2005/8/layout/hProcess9"/>
    <dgm:cxn modelId="{30D88F01-605D-4CB1-A244-9E6917027444}" type="presOf" srcId="{7F65F713-D96A-42FB-8E1C-0294719D670E}" destId="{7ACF617C-351F-425E-B753-58237A38776C}" srcOrd="0" destOrd="0" presId="urn:microsoft.com/office/officeart/2005/8/layout/hProcess9"/>
    <dgm:cxn modelId="{0079EBF4-4DF8-4B0D-9ADB-894FF7823FAF}" srcId="{83D899AE-9FCB-4CCD-89E6-DB2B1FD57387}" destId="{93E0895F-7200-4F67-80D4-FD4104C277FA}" srcOrd="1" destOrd="0" parTransId="{CBA73330-FB42-4323-9D53-F3A8CB46CE40}" sibTransId="{97F95D0C-CE7E-41F6-9A82-191A1AAFA93F}"/>
    <dgm:cxn modelId="{A69946E2-1BF5-41A8-8638-72A7C49A4240}" srcId="{83D899AE-9FCB-4CCD-89E6-DB2B1FD57387}" destId="{F662226C-DF92-4D2E-A9E5-1A4C57362EA9}" srcOrd="0" destOrd="0" parTransId="{3C4EBDAA-3258-4551-BD96-6C63868C982C}" sibTransId="{87F3EAD2-2926-4609-A717-434B865F9EC2}"/>
    <dgm:cxn modelId="{8C2485E7-1A63-472A-83B2-9955F4A6DE5A}" type="presOf" srcId="{2BA2A147-3B15-4830-ABCE-6496CE9CD40F}" destId="{DE8986FA-C9CA-4FD8-8B67-70C617F01F63}" srcOrd="0" destOrd="0" presId="urn:microsoft.com/office/officeart/2005/8/layout/hProcess9"/>
    <dgm:cxn modelId="{C77AC347-EFBD-426D-A5A3-DD31FA3A9AB6}" srcId="{83D899AE-9FCB-4CCD-89E6-DB2B1FD57387}" destId="{2CF0190E-9C43-4C76-8F5E-5DA953B40577}" srcOrd="3" destOrd="0" parTransId="{46D50FE9-4DA2-4D9E-BC82-36927645F83B}" sibTransId="{A08B6DA8-001E-4993-B297-E2118A5DC113}"/>
    <dgm:cxn modelId="{61EEF80D-481F-4994-BEB5-06029015985A}" srcId="{83D899AE-9FCB-4CCD-89E6-DB2B1FD57387}" destId="{7F65F713-D96A-42FB-8E1C-0294719D670E}" srcOrd="2" destOrd="0" parTransId="{781DFCA0-D987-485B-A6E8-D8B04D0E37F9}" sibTransId="{33F055AF-F7C7-4D3A-8FBE-3B3F4CFF8ED8}"/>
    <dgm:cxn modelId="{BBEA3640-6539-4109-9742-57CFD9693CFE}" type="presOf" srcId="{2CF0190E-9C43-4C76-8F5E-5DA953B40577}" destId="{D1604E45-1F6E-44F1-9278-531DA4A6C80C}" srcOrd="0" destOrd="0" presId="urn:microsoft.com/office/officeart/2005/8/layout/hProcess9"/>
    <dgm:cxn modelId="{8404F7C9-25CC-4A07-A652-FCBAA450F5CD}" type="presParOf" srcId="{A34EFEDF-B41E-4CE9-A1D7-92902E671D71}" destId="{D26D21ED-32A2-4246-8FF0-46F5389BF03F}" srcOrd="0" destOrd="0" presId="urn:microsoft.com/office/officeart/2005/8/layout/hProcess9"/>
    <dgm:cxn modelId="{C661F454-2D1F-43D6-B4F4-5C30ECAA2D13}" type="presParOf" srcId="{A34EFEDF-B41E-4CE9-A1D7-92902E671D71}" destId="{2A8B578C-6B65-4E11-B660-B6EF9082C21A}" srcOrd="1" destOrd="0" presId="urn:microsoft.com/office/officeart/2005/8/layout/hProcess9"/>
    <dgm:cxn modelId="{4A3259D7-FE5D-4740-9EAA-B4F1F20A7577}" type="presParOf" srcId="{2A8B578C-6B65-4E11-B660-B6EF9082C21A}" destId="{8DBF6916-B53F-4F73-9876-ABCA6B583B23}" srcOrd="0" destOrd="0" presId="urn:microsoft.com/office/officeart/2005/8/layout/hProcess9"/>
    <dgm:cxn modelId="{D9997100-A1A7-4644-A9A2-179AF72C6114}" type="presParOf" srcId="{2A8B578C-6B65-4E11-B660-B6EF9082C21A}" destId="{1A089901-DB00-4CB8-BF1E-A3BE1A9E7B1E}" srcOrd="1" destOrd="0" presId="urn:microsoft.com/office/officeart/2005/8/layout/hProcess9"/>
    <dgm:cxn modelId="{C791F584-9CC7-47AC-9592-1FA0C9034B55}" type="presParOf" srcId="{2A8B578C-6B65-4E11-B660-B6EF9082C21A}" destId="{C439DB6E-4AEB-4374-9F6A-AACC280A3D02}" srcOrd="2" destOrd="0" presId="urn:microsoft.com/office/officeart/2005/8/layout/hProcess9"/>
    <dgm:cxn modelId="{C167D25C-04CE-4631-AEBB-F3644D40C74C}" type="presParOf" srcId="{2A8B578C-6B65-4E11-B660-B6EF9082C21A}" destId="{74FC0B7F-D4E5-4D1B-A271-C774B80C8C3E}" srcOrd="3" destOrd="0" presId="urn:microsoft.com/office/officeart/2005/8/layout/hProcess9"/>
    <dgm:cxn modelId="{1E187A2B-670A-4790-9936-08CD11667BAA}" type="presParOf" srcId="{2A8B578C-6B65-4E11-B660-B6EF9082C21A}" destId="{7ACF617C-351F-425E-B753-58237A38776C}" srcOrd="4" destOrd="0" presId="urn:microsoft.com/office/officeart/2005/8/layout/hProcess9"/>
    <dgm:cxn modelId="{D8CE7B31-699F-49B1-BC13-ED4659567232}" type="presParOf" srcId="{2A8B578C-6B65-4E11-B660-B6EF9082C21A}" destId="{D6D29EA1-3527-4A63-8CF4-4F12BEB6593D}" srcOrd="5" destOrd="0" presId="urn:microsoft.com/office/officeart/2005/8/layout/hProcess9"/>
    <dgm:cxn modelId="{904F9978-A66B-4791-A5F0-3908EF92C538}" type="presParOf" srcId="{2A8B578C-6B65-4E11-B660-B6EF9082C21A}" destId="{D1604E45-1F6E-44F1-9278-531DA4A6C80C}" srcOrd="6" destOrd="0" presId="urn:microsoft.com/office/officeart/2005/8/layout/hProcess9"/>
    <dgm:cxn modelId="{3D3E7EFA-C8B0-4008-B54D-A833F96E6391}" type="presParOf" srcId="{2A8B578C-6B65-4E11-B660-B6EF9082C21A}" destId="{9F7DEAB8-7F59-48C9-BB2D-CD10D6BBABF5}" srcOrd="7" destOrd="0" presId="urn:microsoft.com/office/officeart/2005/8/layout/hProcess9"/>
    <dgm:cxn modelId="{1DFFB72B-DD0C-4651-AF74-89BF34D378DC}" type="presParOf" srcId="{2A8B578C-6B65-4E11-B660-B6EF9082C21A}" destId="{DE8986FA-C9CA-4FD8-8B67-70C617F01F63}" srcOrd="8" destOrd="0" presId="urn:microsoft.com/office/officeart/2005/8/layout/hProcess9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D1FE7D-4E08-446E-8F26-B0347C1A444B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36D58EF-AE14-4B70-A109-E72DC52711E5}">
      <dgm:prSet custT="1"/>
      <dgm:spPr/>
      <dgm:t>
        <a:bodyPr/>
        <a:lstStyle/>
        <a:p>
          <a:pPr rtl="0"/>
          <a:r>
            <a:rPr lang="it-IT" sz="1600" b="1" dirty="0" smtClean="0"/>
            <a:t>1-Trasmissione flussi patrimoniali – entro il </a:t>
          </a:r>
          <a:r>
            <a:rPr lang="it-IT" sz="2000" b="1" dirty="0" smtClean="0">
              <a:solidFill>
                <a:srgbClr val="FF0000"/>
              </a:solidFill>
            </a:rPr>
            <a:t>12/05/2018</a:t>
          </a:r>
          <a:endParaRPr lang="it-IT" sz="2000" b="1" dirty="0">
            <a:solidFill>
              <a:srgbClr val="FF0000"/>
            </a:solidFill>
          </a:endParaRPr>
        </a:p>
      </dgm:t>
    </dgm:pt>
    <dgm:pt modelId="{91CD2E33-C67F-47DB-A274-D8647965895E}" type="parTrans" cxnId="{93402FF2-D563-49DB-BE87-CBEA4EFD54F7}">
      <dgm:prSet/>
      <dgm:spPr/>
      <dgm:t>
        <a:bodyPr/>
        <a:lstStyle/>
        <a:p>
          <a:endParaRPr lang="it-IT"/>
        </a:p>
      </dgm:t>
    </dgm:pt>
    <dgm:pt modelId="{756D2550-AE02-4469-833B-1F25B5E6AC0F}" type="sibTrans" cxnId="{93402FF2-D563-49DB-BE87-CBEA4EFD54F7}">
      <dgm:prSet/>
      <dgm:spPr/>
      <dgm:t>
        <a:bodyPr/>
        <a:lstStyle/>
        <a:p>
          <a:endParaRPr lang="it-IT"/>
        </a:p>
      </dgm:t>
    </dgm:pt>
    <dgm:pt modelId="{3E4823B2-A6EA-453B-BC0B-AE30AC7295B7}">
      <dgm:prSet custT="1"/>
      <dgm:spPr/>
      <dgm:t>
        <a:bodyPr/>
        <a:lstStyle/>
        <a:p>
          <a:pPr rtl="0"/>
          <a:r>
            <a:rPr lang="it-IT" sz="1600" b="1" dirty="0" smtClean="0"/>
            <a:t>2 -Trasmissione flussi cantieri – entro il </a:t>
          </a:r>
          <a:r>
            <a:rPr lang="it-IT" sz="2000" b="1" dirty="0" smtClean="0">
              <a:solidFill>
                <a:srgbClr val="FF0000"/>
              </a:solidFill>
            </a:rPr>
            <a:t>29/06/2018</a:t>
          </a:r>
          <a:endParaRPr lang="it-IT" sz="2000" b="1" dirty="0">
            <a:solidFill>
              <a:srgbClr val="FF0000"/>
            </a:solidFill>
          </a:endParaRPr>
        </a:p>
      </dgm:t>
    </dgm:pt>
    <dgm:pt modelId="{7F4401A2-00BC-410B-83C8-57F091E7E941}" type="parTrans" cxnId="{9553CA95-3C4B-4713-A311-79C4CBD32892}">
      <dgm:prSet/>
      <dgm:spPr/>
      <dgm:t>
        <a:bodyPr/>
        <a:lstStyle/>
        <a:p>
          <a:endParaRPr lang="it-IT"/>
        </a:p>
      </dgm:t>
    </dgm:pt>
    <dgm:pt modelId="{B6915267-3A20-43C1-9366-3060C9A17467}" type="sibTrans" cxnId="{9553CA95-3C4B-4713-A311-79C4CBD32892}">
      <dgm:prSet/>
      <dgm:spPr/>
      <dgm:t>
        <a:bodyPr/>
        <a:lstStyle/>
        <a:p>
          <a:endParaRPr lang="it-IT"/>
        </a:p>
      </dgm:t>
    </dgm:pt>
    <dgm:pt modelId="{70235155-84A4-4012-8D52-65C981C3FDC8}">
      <dgm:prSet custT="1"/>
      <dgm:spPr/>
      <dgm:t>
        <a:bodyPr/>
        <a:lstStyle/>
        <a:p>
          <a:pPr rtl="0"/>
          <a:r>
            <a:rPr lang="it-IT" sz="1600" b="1" dirty="0" smtClean="0"/>
            <a:t>3 -Aggancio banche dati patrimoniale e contabile – entro il </a:t>
          </a:r>
          <a:r>
            <a:rPr lang="it-IT" sz="2000" b="1" dirty="0" smtClean="0">
              <a:solidFill>
                <a:srgbClr val="FF0000"/>
              </a:solidFill>
            </a:rPr>
            <a:t>20/07/2018</a:t>
          </a:r>
          <a:endParaRPr lang="it-IT" sz="2000" b="1" dirty="0">
            <a:solidFill>
              <a:srgbClr val="FF0000"/>
            </a:solidFill>
          </a:endParaRPr>
        </a:p>
      </dgm:t>
    </dgm:pt>
    <dgm:pt modelId="{3F363A32-A04B-4F63-9315-BBA339C3BBCD}" type="parTrans" cxnId="{59396C6B-CCA9-4D35-9B02-37E58574DAEC}">
      <dgm:prSet/>
      <dgm:spPr/>
      <dgm:t>
        <a:bodyPr/>
        <a:lstStyle/>
        <a:p>
          <a:endParaRPr lang="it-IT"/>
        </a:p>
      </dgm:t>
    </dgm:pt>
    <dgm:pt modelId="{D400EDB4-32AE-47F5-BF0E-6DB05D424EE0}" type="sibTrans" cxnId="{59396C6B-CCA9-4D35-9B02-37E58574DAEC}">
      <dgm:prSet/>
      <dgm:spPr/>
      <dgm:t>
        <a:bodyPr/>
        <a:lstStyle/>
        <a:p>
          <a:endParaRPr lang="it-IT"/>
        </a:p>
      </dgm:t>
    </dgm:pt>
    <dgm:pt modelId="{2349AC8B-8BEB-457F-9218-0FC4FD0D402E}">
      <dgm:prSet custT="1"/>
      <dgm:spPr/>
      <dgm:t>
        <a:bodyPr/>
        <a:lstStyle/>
        <a:p>
          <a:pPr rtl="0"/>
          <a:r>
            <a:rPr lang="it-IT" sz="1600" b="1" dirty="0" smtClean="0"/>
            <a:t>4- Rendicontazioni bimestrali cantieri in corso –entro il </a:t>
          </a:r>
          <a:r>
            <a:rPr lang="it-IT" sz="2000" b="1" dirty="0" smtClean="0">
              <a:solidFill>
                <a:srgbClr val="FF0000"/>
              </a:solidFill>
            </a:rPr>
            <a:t>31/08/2018</a:t>
          </a:r>
          <a:endParaRPr lang="it-IT" sz="2000" b="1" dirty="0">
            <a:solidFill>
              <a:srgbClr val="FF0000"/>
            </a:solidFill>
          </a:endParaRPr>
        </a:p>
      </dgm:t>
    </dgm:pt>
    <dgm:pt modelId="{BEFA9312-3E8F-4DC9-8202-5C7322A74EEE}" type="parTrans" cxnId="{7738B5A0-8C49-44B6-A0E6-64E4F5476344}">
      <dgm:prSet/>
      <dgm:spPr/>
      <dgm:t>
        <a:bodyPr/>
        <a:lstStyle/>
        <a:p>
          <a:endParaRPr lang="it-IT"/>
        </a:p>
      </dgm:t>
    </dgm:pt>
    <dgm:pt modelId="{21662CE6-A943-431C-9912-84FB7F2C19AA}" type="sibTrans" cxnId="{7738B5A0-8C49-44B6-A0E6-64E4F5476344}">
      <dgm:prSet/>
      <dgm:spPr/>
      <dgm:t>
        <a:bodyPr/>
        <a:lstStyle/>
        <a:p>
          <a:endParaRPr lang="it-IT"/>
        </a:p>
      </dgm:t>
    </dgm:pt>
    <dgm:pt modelId="{F740AA74-CD78-444A-8A98-DC4AE813B311}">
      <dgm:prSet custT="1"/>
      <dgm:spPr/>
      <dgm:t>
        <a:bodyPr/>
        <a:lstStyle/>
        <a:p>
          <a:pPr rtl="0"/>
          <a:r>
            <a:rPr lang="it-IT" sz="1600" b="1" dirty="0" smtClean="0"/>
            <a:t>5 - Gestione Bandi – entro il </a:t>
          </a:r>
          <a:r>
            <a:rPr lang="it-IT" sz="2000" b="1" dirty="0" smtClean="0">
              <a:solidFill>
                <a:srgbClr val="FF0000"/>
              </a:solidFill>
            </a:rPr>
            <a:t>30/09/2018</a:t>
          </a:r>
          <a:endParaRPr lang="it-IT" sz="2000" b="1" dirty="0">
            <a:solidFill>
              <a:srgbClr val="FF0000"/>
            </a:solidFill>
          </a:endParaRPr>
        </a:p>
      </dgm:t>
    </dgm:pt>
    <dgm:pt modelId="{D7EFF2F8-5D4E-4634-ACA5-14D855B99111}" type="parTrans" cxnId="{9E16A425-95C2-4DC6-B3A8-8FB146BB2FE6}">
      <dgm:prSet/>
      <dgm:spPr/>
      <dgm:t>
        <a:bodyPr/>
        <a:lstStyle/>
        <a:p>
          <a:endParaRPr lang="it-IT"/>
        </a:p>
      </dgm:t>
    </dgm:pt>
    <dgm:pt modelId="{394DD29F-B007-41ED-B766-8A543F1B456D}" type="sibTrans" cxnId="{9E16A425-95C2-4DC6-B3A8-8FB146BB2FE6}">
      <dgm:prSet/>
      <dgm:spPr/>
      <dgm:t>
        <a:bodyPr/>
        <a:lstStyle/>
        <a:p>
          <a:endParaRPr lang="it-IT"/>
        </a:p>
      </dgm:t>
    </dgm:pt>
    <dgm:pt modelId="{FF6C392E-0635-4186-BB3B-BFDA6C1422AA}" type="pres">
      <dgm:prSet presAssocID="{C0D1FE7D-4E08-446E-8F26-B0347C1A444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A32742-E687-4F07-AB4B-0A0C19CB4AA3}" type="pres">
      <dgm:prSet presAssocID="{C0D1FE7D-4E08-446E-8F26-B0347C1A444B}" presName="arrow" presStyleLbl="bgShp" presStyleIdx="0" presStyleCnt="1" custLinFactNeighborX="-129" custLinFactNeighborY="-404"/>
      <dgm:spPr/>
    </dgm:pt>
    <dgm:pt modelId="{6A0B121A-E2A5-4864-B7D8-C8027F312921}" type="pres">
      <dgm:prSet presAssocID="{C0D1FE7D-4E08-446E-8F26-B0347C1A444B}" presName="arrowDiagram5" presStyleCnt="0"/>
      <dgm:spPr/>
    </dgm:pt>
    <dgm:pt modelId="{9BB8C850-A613-49F0-9CBB-CBE5EC9E7E55}" type="pres">
      <dgm:prSet presAssocID="{D36D58EF-AE14-4B70-A109-E72DC52711E5}" presName="bullet5a" presStyleLbl="node1" presStyleIdx="0" presStyleCnt="5"/>
      <dgm:spPr/>
    </dgm:pt>
    <dgm:pt modelId="{3E250AF7-8732-4353-8BD4-90B1A6EF84C6}" type="pres">
      <dgm:prSet presAssocID="{D36D58EF-AE14-4B70-A109-E72DC52711E5}" presName="textBox5a" presStyleLbl="revTx" presStyleIdx="0" presStyleCnt="5" custAng="2150649" custFlipVert="0" custScaleX="147164" custScaleY="53234" custLinFactNeighborX="26145" custLinFactNeighborY="-150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51C9DE-6157-4580-A46F-668C6AA386E4}" type="pres">
      <dgm:prSet presAssocID="{3E4823B2-A6EA-453B-BC0B-AE30AC7295B7}" presName="bullet5b" presStyleLbl="node1" presStyleIdx="1" presStyleCnt="5"/>
      <dgm:spPr/>
    </dgm:pt>
    <dgm:pt modelId="{8D715227-50D4-4797-B2C6-DAB96D860AF6}" type="pres">
      <dgm:prSet presAssocID="{3E4823B2-A6EA-453B-BC0B-AE30AC7295B7}" presName="textBox5b" presStyleLbl="revTx" presStyleIdx="1" presStyleCnt="5" custAng="1722298" custFlipVert="0" custScaleX="119891" custScaleY="46502" custLinFactX="-7010" custLinFactNeighborX="-100000" custLinFactNeighborY="-801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D5672D-31F8-4283-8D6C-41EA91CA83B1}" type="pres">
      <dgm:prSet presAssocID="{70235155-84A4-4012-8D52-65C981C3FDC8}" presName="bullet5c" presStyleLbl="node1" presStyleIdx="2" presStyleCnt="5"/>
      <dgm:spPr/>
    </dgm:pt>
    <dgm:pt modelId="{DB9535E6-7BC9-4CA8-A672-D269AF397A08}" type="pres">
      <dgm:prSet presAssocID="{70235155-84A4-4012-8D52-65C981C3FDC8}" presName="textBox5c" presStyleLbl="revTx" presStyleIdx="2" presStyleCnt="5" custAng="8985555" custFlipVert="1" custScaleX="156315" custScaleY="38735" custLinFactNeighborX="8254" custLinFactNeighborY="-106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76D05F-8931-4D6A-9975-256C131C7EC6}" type="pres">
      <dgm:prSet presAssocID="{2349AC8B-8BEB-457F-9218-0FC4FD0D402E}" presName="bullet5d" presStyleLbl="node1" presStyleIdx="3" presStyleCnt="5"/>
      <dgm:spPr/>
    </dgm:pt>
    <dgm:pt modelId="{13039DC0-3B48-4CB7-85B8-94F54121BB4C}" type="pres">
      <dgm:prSet presAssocID="{2349AC8B-8BEB-457F-9218-0FC4FD0D402E}" presName="textBox5d" presStyleLbl="revTx" presStyleIdx="3" presStyleCnt="5" custAng="9002520" custFlipVert="1" custScaleX="138268" custScaleY="37514" custLinFactX="-26839" custLinFactNeighborX="-100000" custLinFactNeighborY="-6711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C1FF3F-72A9-438C-8787-1ADFAD0D0792}" type="pres">
      <dgm:prSet presAssocID="{F740AA74-CD78-444A-8A98-DC4AE813B311}" presName="bullet5e" presStyleLbl="node1" presStyleIdx="4" presStyleCnt="5"/>
      <dgm:spPr/>
    </dgm:pt>
    <dgm:pt modelId="{58B16195-2A0D-4D6C-881F-13294EFBFF2F}" type="pres">
      <dgm:prSet presAssocID="{F740AA74-CD78-444A-8A98-DC4AE813B311}" presName="textBox5e" presStyleLbl="revTx" presStyleIdx="4" presStyleCnt="5" custAng="8282888" custFlipVert="1" custScaleX="136865" custScaleY="24547" custLinFactNeighborX="-33340" custLinFactNeighborY="-17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16A425-95C2-4DC6-B3A8-8FB146BB2FE6}" srcId="{C0D1FE7D-4E08-446E-8F26-B0347C1A444B}" destId="{F740AA74-CD78-444A-8A98-DC4AE813B311}" srcOrd="4" destOrd="0" parTransId="{D7EFF2F8-5D4E-4634-ACA5-14D855B99111}" sibTransId="{394DD29F-B007-41ED-B766-8A543F1B456D}"/>
    <dgm:cxn modelId="{7738B5A0-8C49-44B6-A0E6-64E4F5476344}" srcId="{C0D1FE7D-4E08-446E-8F26-B0347C1A444B}" destId="{2349AC8B-8BEB-457F-9218-0FC4FD0D402E}" srcOrd="3" destOrd="0" parTransId="{BEFA9312-3E8F-4DC9-8202-5C7322A74EEE}" sibTransId="{21662CE6-A943-431C-9912-84FB7F2C19AA}"/>
    <dgm:cxn modelId="{9553CA95-3C4B-4713-A311-79C4CBD32892}" srcId="{C0D1FE7D-4E08-446E-8F26-B0347C1A444B}" destId="{3E4823B2-A6EA-453B-BC0B-AE30AC7295B7}" srcOrd="1" destOrd="0" parTransId="{7F4401A2-00BC-410B-83C8-57F091E7E941}" sibTransId="{B6915267-3A20-43C1-9366-3060C9A17467}"/>
    <dgm:cxn modelId="{93402FF2-D563-49DB-BE87-CBEA4EFD54F7}" srcId="{C0D1FE7D-4E08-446E-8F26-B0347C1A444B}" destId="{D36D58EF-AE14-4B70-A109-E72DC52711E5}" srcOrd="0" destOrd="0" parTransId="{91CD2E33-C67F-47DB-A274-D8647965895E}" sibTransId="{756D2550-AE02-4469-833B-1F25B5E6AC0F}"/>
    <dgm:cxn modelId="{AA1EA4E1-710B-4A13-A0FD-F63F4946E04D}" type="presOf" srcId="{2349AC8B-8BEB-457F-9218-0FC4FD0D402E}" destId="{13039DC0-3B48-4CB7-85B8-94F54121BB4C}" srcOrd="0" destOrd="0" presId="urn:microsoft.com/office/officeart/2005/8/layout/arrow2"/>
    <dgm:cxn modelId="{59396C6B-CCA9-4D35-9B02-37E58574DAEC}" srcId="{C0D1FE7D-4E08-446E-8F26-B0347C1A444B}" destId="{70235155-84A4-4012-8D52-65C981C3FDC8}" srcOrd="2" destOrd="0" parTransId="{3F363A32-A04B-4F63-9315-BBA339C3BBCD}" sibTransId="{D400EDB4-32AE-47F5-BF0E-6DB05D424EE0}"/>
    <dgm:cxn modelId="{26C42229-0EB9-4AD3-8572-3C44A94D7D11}" type="presOf" srcId="{D36D58EF-AE14-4B70-A109-E72DC52711E5}" destId="{3E250AF7-8732-4353-8BD4-90B1A6EF84C6}" srcOrd="0" destOrd="0" presId="urn:microsoft.com/office/officeart/2005/8/layout/arrow2"/>
    <dgm:cxn modelId="{1EEA1379-7DF6-44B7-99B0-AD0AD74CDDF8}" type="presOf" srcId="{70235155-84A4-4012-8D52-65C981C3FDC8}" destId="{DB9535E6-7BC9-4CA8-A672-D269AF397A08}" srcOrd="0" destOrd="0" presId="urn:microsoft.com/office/officeart/2005/8/layout/arrow2"/>
    <dgm:cxn modelId="{753D7364-19BF-4FB8-9B86-C8B3D3348267}" type="presOf" srcId="{3E4823B2-A6EA-453B-BC0B-AE30AC7295B7}" destId="{8D715227-50D4-4797-B2C6-DAB96D860AF6}" srcOrd="0" destOrd="0" presId="urn:microsoft.com/office/officeart/2005/8/layout/arrow2"/>
    <dgm:cxn modelId="{A8483E03-F724-479F-A1E6-9F04C9399A74}" type="presOf" srcId="{C0D1FE7D-4E08-446E-8F26-B0347C1A444B}" destId="{FF6C392E-0635-4186-BB3B-BFDA6C1422AA}" srcOrd="0" destOrd="0" presId="urn:microsoft.com/office/officeart/2005/8/layout/arrow2"/>
    <dgm:cxn modelId="{2508140C-4902-47D3-8B53-21FF74D523CA}" type="presOf" srcId="{F740AA74-CD78-444A-8A98-DC4AE813B311}" destId="{58B16195-2A0D-4D6C-881F-13294EFBFF2F}" srcOrd="0" destOrd="0" presId="urn:microsoft.com/office/officeart/2005/8/layout/arrow2"/>
    <dgm:cxn modelId="{44B61CF2-437B-421F-A48D-9EAFDCC12386}" type="presParOf" srcId="{FF6C392E-0635-4186-BB3B-BFDA6C1422AA}" destId="{5BA32742-E687-4F07-AB4B-0A0C19CB4AA3}" srcOrd="0" destOrd="0" presId="urn:microsoft.com/office/officeart/2005/8/layout/arrow2"/>
    <dgm:cxn modelId="{6F667ECB-E2E4-40E9-ACDA-76C903C00BEC}" type="presParOf" srcId="{FF6C392E-0635-4186-BB3B-BFDA6C1422AA}" destId="{6A0B121A-E2A5-4864-B7D8-C8027F312921}" srcOrd="1" destOrd="0" presId="urn:microsoft.com/office/officeart/2005/8/layout/arrow2"/>
    <dgm:cxn modelId="{1585619D-7462-4BEC-A663-312D5A0FBED3}" type="presParOf" srcId="{6A0B121A-E2A5-4864-B7D8-C8027F312921}" destId="{9BB8C850-A613-49F0-9CBB-CBE5EC9E7E55}" srcOrd="0" destOrd="0" presId="urn:microsoft.com/office/officeart/2005/8/layout/arrow2"/>
    <dgm:cxn modelId="{04FB5D04-EB77-4FB1-8A4B-603CC03C5418}" type="presParOf" srcId="{6A0B121A-E2A5-4864-B7D8-C8027F312921}" destId="{3E250AF7-8732-4353-8BD4-90B1A6EF84C6}" srcOrd="1" destOrd="0" presId="urn:microsoft.com/office/officeart/2005/8/layout/arrow2"/>
    <dgm:cxn modelId="{D95E71EA-6CAA-402F-AADA-8F091892BB85}" type="presParOf" srcId="{6A0B121A-E2A5-4864-B7D8-C8027F312921}" destId="{9E51C9DE-6157-4580-A46F-668C6AA386E4}" srcOrd="2" destOrd="0" presId="urn:microsoft.com/office/officeart/2005/8/layout/arrow2"/>
    <dgm:cxn modelId="{B5374DDD-0B9F-4165-9929-69E5951BEF2E}" type="presParOf" srcId="{6A0B121A-E2A5-4864-B7D8-C8027F312921}" destId="{8D715227-50D4-4797-B2C6-DAB96D860AF6}" srcOrd="3" destOrd="0" presId="urn:microsoft.com/office/officeart/2005/8/layout/arrow2"/>
    <dgm:cxn modelId="{EB15FB16-C371-4FED-98C5-A91449AE5E42}" type="presParOf" srcId="{6A0B121A-E2A5-4864-B7D8-C8027F312921}" destId="{1BD5672D-31F8-4283-8D6C-41EA91CA83B1}" srcOrd="4" destOrd="0" presId="urn:microsoft.com/office/officeart/2005/8/layout/arrow2"/>
    <dgm:cxn modelId="{3F8423B0-6840-410A-A15F-549F5C37BEC6}" type="presParOf" srcId="{6A0B121A-E2A5-4864-B7D8-C8027F312921}" destId="{DB9535E6-7BC9-4CA8-A672-D269AF397A08}" srcOrd="5" destOrd="0" presId="urn:microsoft.com/office/officeart/2005/8/layout/arrow2"/>
    <dgm:cxn modelId="{588D1279-033E-440C-89E7-ACA9E42E63F5}" type="presParOf" srcId="{6A0B121A-E2A5-4864-B7D8-C8027F312921}" destId="{7E76D05F-8931-4D6A-9975-256C131C7EC6}" srcOrd="6" destOrd="0" presId="urn:microsoft.com/office/officeart/2005/8/layout/arrow2"/>
    <dgm:cxn modelId="{AF181852-9500-41B5-A8AB-292B2ECAC740}" type="presParOf" srcId="{6A0B121A-E2A5-4864-B7D8-C8027F312921}" destId="{13039DC0-3B48-4CB7-85B8-94F54121BB4C}" srcOrd="7" destOrd="0" presId="urn:microsoft.com/office/officeart/2005/8/layout/arrow2"/>
    <dgm:cxn modelId="{13CC5A13-3454-4248-B581-B285FEC6F233}" type="presParOf" srcId="{6A0B121A-E2A5-4864-B7D8-C8027F312921}" destId="{1BC1FF3F-72A9-438C-8787-1ADFAD0D0792}" srcOrd="8" destOrd="0" presId="urn:microsoft.com/office/officeart/2005/8/layout/arrow2"/>
    <dgm:cxn modelId="{E2E6BDCF-653C-4E3F-B9CB-0EEB42F66804}" type="presParOf" srcId="{6A0B121A-E2A5-4864-B7D8-C8027F312921}" destId="{58B16195-2A0D-4D6C-881F-13294EFBFF2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32742-E687-4F07-AB4B-0A0C19CB4AA3}">
      <dsp:nvSpPr>
        <dsp:cNvPr id="0" name=""/>
        <dsp:cNvSpPr/>
      </dsp:nvSpPr>
      <dsp:spPr>
        <a:xfrm>
          <a:off x="30471" y="0"/>
          <a:ext cx="8168657" cy="51054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8C850-A613-49F0-9CBB-CBE5EC9E7E55}">
      <dsp:nvSpPr>
        <dsp:cNvPr id="0" name=""/>
        <dsp:cNvSpPr/>
      </dsp:nvSpPr>
      <dsp:spPr>
        <a:xfrm>
          <a:off x="835083" y="3796383"/>
          <a:ext cx="187879" cy="187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50AF7-8732-4353-8BD4-90B1A6EF84C6}">
      <dsp:nvSpPr>
        <dsp:cNvPr id="0" name=""/>
        <dsp:cNvSpPr/>
      </dsp:nvSpPr>
      <dsp:spPr>
        <a:xfrm>
          <a:off x="1043876" y="3890323"/>
          <a:ext cx="1070094" cy="12150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53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Analisi del contesto</a:t>
          </a:r>
          <a:endParaRPr lang="it-IT" sz="1600" kern="1200" dirty="0"/>
        </a:p>
      </dsp:txBody>
      <dsp:txXfrm>
        <a:off x="1043876" y="3890323"/>
        <a:ext cx="1070094" cy="1215087"/>
      </dsp:txXfrm>
    </dsp:sp>
    <dsp:sp modelId="{81A6C2BF-BA77-417A-A880-CF71F33A1ACF}">
      <dsp:nvSpPr>
        <dsp:cNvPr id="0" name=""/>
        <dsp:cNvSpPr/>
      </dsp:nvSpPr>
      <dsp:spPr>
        <a:xfrm>
          <a:off x="1852081" y="2819207"/>
          <a:ext cx="294071" cy="294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2D917-2633-4F18-9D34-51B006B4E075}">
      <dsp:nvSpPr>
        <dsp:cNvPr id="0" name=""/>
        <dsp:cNvSpPr/>
      </dsp:nvSpPr>
      <dsp:spPr>
        <a:xfrm>
          <a:off x="340095" y="2036411"/>
          <a:ext cx="1959687" cy="72243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822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Individuazione delle </a:t>
          </a:r>
          <a:r>
            <a:rPr lang="it-IT" sz="1600" b="1" kern="1200" dirty="0" smtClean="0"/>
            <a:t>esigenze di automazione</a:t>
          </a:r>
          <a:endParaRPr lang="it-IT" sz="1600" b="1" kern="1200" dirty="0"/>
        </a:p>
      </dsp:txBody>
      <dsp:txXfrm>
        <a:off x="340095" y="2036411"/>
        <a:ext cx="1959687" cy="722439"/>
      </dsp:txXfrm>
    </dsp:sp>
    <dsp:sp modelId="{DED57490-D361-4E24-A370-8BECB061E852}">
      <dsp:nvSpPr>
        <dsp:cNvPr id="0" name=""/>
        <dsp:cNvSpPr/>
      </dsp:nvSpPr>
      <dsp:spPr>
        <a:xfrm>
          <a:off x="3159067" y="2040122"/>
          <a:ext cx="392095" cy="392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8991E-AE2F-4E9E-B646-5C1F273FE341}">
      <dsp:nvSpPr>
        <dsp:cNvPr id="0" name=""/>
        <dsp:cNvSpPr/>
      </dsp:nvSpPr>
      <dsp:spPr>
        <a:xfrm>
          <a:off x="2867739" y="2840288"/>
          <a:ext cx="2311885" cy="146250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763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Redazione </a:t>
          </a:r>
          <a:r>
            <a:rPr lang="it-IT" sz="1600" b="1" kern="1200" dirty="0" smtClean="0"/>
            <a:t>Piano Operativo  </a:t>
          </a:r>
          <a:r>
            <a:rPr lang="it-IT" sz="1600" kern="1200" dirty="0" smtClean="0"/>
            <a:t>con </a:t>
          </a:r>
          <a:r>
            <a:rPr lang="it-IT" sz="1600" kern="1200" dirty="0" err="1" smtClean="0"/>
            <a:t>Innovapuglia</a:t>
          </a:r>
          <a:endParaRPr lang="it-IT" sz="1600" kern="1200" dirty="0"/>
        </a:p>
      </dsp:txBody>
      <dsp:txXfrm>
        <a:off x="2867739" y="2840288"/>
        <a:ext cx="2311885" cy="1462509"/>
      </dsp:txXfrm>
    </dsp:sp>
    <dsp:sp modelId="{5F313357-AAD2-4080-AA79-DCC69FF8ED5B}">
      <dsp:nvSpPr>
        <dsp:cNvPr id="0" name=""/>
        <dsp:cNvSpPr/>
      </dsp:nvSpPr>
      <dsp:spPr>
        <a:xfrm>
          <a:off x="4678437" y="1431557"/>
          <a:ext cx="506456" cy="506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69376F-BE69-4CAC-B384-5FAB5DDBDF46}">
      <dsp:nvSpPr>
        <dsp:cNvPr id="0" name=""/>
        <dsp:cNvSpPr/>
      </dsp:nvSpPr>
      <dsp:spPr>
        <a:xfrm>
          <a:off x="2330152" y="194727"/>
          <a:ext cx="3091134" cy="90968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361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Individuazione </a:t>
          </a:r>
          <a:r>
            <a:rPr lang="it-IT" sz="1600" b="1" kern="1200" dirty="0" smtClean="0"/>
            <a:t>finanziamenti europei  </a:t>
          </a:r>
          <a:r>
            <a:rPr lang="it-IT" sz="1600" kern="1200" dirty="0" smtClean="0"/>
            <a:t>(Piano di Azione e Coesione – Asse I - Linea 1.5 – Azione 1.5.3 – fase II)</a:t>
          </a:r>
          <a:endParaRPr lang="it-IT" sz="1600" kern="1200" dirty="0"/>
        </a:p>
      </dsp:txBody>
      <dsp:txXfrm>
        <a:off x="2330152" y="194727"/>
        <a:ext cx="3091134" cy="909681"/>
      </dsp:txXfrm>
    </dsp:sp>
    <dsp:sp modelId="{E3E4DCD7-908F-402E-AA3D-94AA4628338C}">
      <dsp:nvSpPr>
        <dsp:cNvPr id="0" name=""/>
        <dsp:cNvSpPr/>
      </dsp:nvSpPr>
      <dsp:spPr>
        <a:xfrm>
          <a:off x="6242735" y="1025166"/>
          <a:ext cx="645323" cy="645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F6FE15-681C-4846-9DBD-39540D346BAC}">
      <dsp:nvSpPr>
        <dsp:cNvPr id="0" name=""/>
        <dsp:cNvSpPr/>
      </dsp:nvSpPr>
      <dsp:spPr>
        <a:xfrm rot="10800000" flipV="1">
          <a:off x="5842993" y="2192213"/>
          <a:ext cx="1633731" cy="15316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944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Durata prevista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14 mesi (dal 1/11/2014 al 31/12/2015)</a:t>
          </a:r>
          <a:endParaRPr lang="it-IT" sz="1600" kern="1200" dirty="0"/>
        </a:p>
      </dsp:txBody>
      <dsp:txXfrm rot="-10800000">
        <a:off x="5842993" y="2192213"/>
        <a:ext cx="1633731" cy="1531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7E3CD019-A945-41DB-B6E1-DB5D4BB12DF5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41733"/>
            <a:ext cx="2951217" cy="497602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B1811087-D693-4FE3-ACE3-B9AF343CE0E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9145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9C9229F2-3596-4A5D-98EB-A36007338B5C}" type="datetimeFigureOut">
              <a:rPr lang="it-IT" smtClean="0"/>
              <a:pPr/>
              <a:t>09/04/2018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3" y="4783665"/>
            <a:ext cx="5447666" cy="3914050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3323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5981" y="9443323"/>
            <a:ext cx="2951217" cy="49760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FF1D4741-16F5-48DE-BD71-EB349EC115F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31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2467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778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73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73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741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1501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028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028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778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D4741-16F5-48DE-BD71-EB349EC115F1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77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DB53-71D1-4D56-A829-F4124648C2C9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F2F79-59F2-4BBD-A8DD-8F06D6AAF1F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4DE5-1ACF-4EB8-A982-138C7E1E3C6C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F2B9-CF30-4780-A181-25AD192E17DF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8F89-A921-4957-AC2B-2166C4589411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A5AD3-F5E6-4921-8C89-33BE787C48FD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CA4A-4D2F-412D-9066-D9DFCFD2DBA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59EA-C2B8-48D3-AB6F-A31E1069A05F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B5D6C-8C70-4FA4-8B4A-BA41A5F9D91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00C6-F4C9-4327-AE0A-CB88F0A2A52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A674-6629-4088-966F-91D2ABB44311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8D42-FCBD-493C-9F13-4D79A47C9CD4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A583-6C8C-4830-A12A-76A0333635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.regione.puglia.it/web/guest/documentazio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.regione.puglia.it/web/guest/documentazio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hyperlink" Target="mailto:push@regione.puglia.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e.puglia.it/web/orc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e.puglia.it/web/orc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.regione.puglia.it/web/guest/documentazio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microsoft.com/office/2007/relationships/diagramDrawing" Target="../diagrams/drawing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push.regione.puglia.i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hyperlink" Target="mailto:push@regione.puglia.i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8909" y="519670"/>
            <a:ext cx="7364065" cy="4018458"/>
          </a:xfrm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  <a:scene3d>
            <a:camera prst="isometricTopUp"/>
            <a:lightRig rig="threePt" dir="t"/>
          </a:scene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44502"/>
            <a:ext cx="817797" cy="10242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6597" y="277829"/>
            <a:ext cx="826526" cy="99412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224" y="231658"/>
            <a:ext cx="939146" cy="1037102"/>
          </a:xfrm>
          <a:prstGeom prst="rect">
            <a:avLst/>
          </a:prstGeom>
        </p:spPr>
      </p:pic>
      <p:sp>
        <p:nvSpPr>
          <p:cNvPr id="14" name="Triangolo rettangolo 13"/>
          <p:cNvSpPr/>
          <p:nvPr/>
        </p:nvSpPr>
        <p:spPr>
          <a:xfrm>
            <a:off x="0" y="3789040"/>
            <a:ext cx="4572000" cy="3068960"/>
          </a:xfrm>
          <a:prstGeom prst="rtTriangle">
            <a:avLst/>
          </a:prstGeom>
          <a:solidFill>
            <a:schemeClr val="accent3">
              <a:alpha val="57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riangolo rettangolo 14"/>
          <p:cNvSpPr/>
          <p:nvPr/>
        </p:nvSpPr>
        <p:spPr>
          <a:xfrm rot="10800000">
            <a:off x="5436096" y="0"/>
            <a:ext cx="3744416" cy="2708920"/>
          </a:xfrm>
          <a:prstGeom prst="rtTriangle">
            <a:avLst/>
          </a:prstGeom>
          <a:gradFill>
            <a:gsLst>
              <a:gs pos="22000">
                <a:srgbClr val="5DDEF6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61000">
                <a:srgbClr val="00B0F0"/>
              </a:gs>
            </a:gsLst>
            <a:lin ang="0" scaled="1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  <a:effectLst>
            <a:outerShdw blurRad="50800" dist="50800" dir="5400000" algn="ctr" rotWithShape="0">
              <a:schemeClr val="accent3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Elaborazione alternativa 6"/>
          <p:cNvSpPr/>
          <p:nvPr/>
        </p:nvSpPr>
        <p:spPr>
          <a:xfrm>
            <a:off x="3563888" y="3789040"/>
            <a:ext cx="5338936" cy="2304256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scene3d>
            <a:camera prst="perspective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Sistema PUSH </a:t>
            </a:r>
          </a:p>
          <a:p>
            <a:pPr algn="ctr"/>
            <a:endParaRPr lang="it-IT" sz="20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Stato dell’arte dall’avvio della sperimentazione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Bari, 9 Aprile 2018 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88C-ADE5-4DDA-81F1-F3C82BCA8D7B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89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sperimentazione </a:t>
            </a:r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…Stato</a:t>
            </a: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dell’arte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it-IT" dirty="0" smtClean="0"/>
              <a:t>Gli enti pilota che hanno iniziato ad </a:t>
            </a:r>
            <a:r>
              <a:rPr lang="it-IT" b="1" u="sng" dirty="0" smtClean="0"/>
              <a:t>inviare i flussi patrimoniali</a:t>
            </a:r>
            <a:r>
              <a:rPr lang="it-IT" dirty="0" smtClean="0"/>
              <a:t> sono:</a:t>
            </a:r>
          </a:p>
          <a:p>
            <a:pPr lvl="1"/>
            <a:r>
              <a:rPr lang="it-IT" dirty="0" smtClean="0"/>
              <a:t>Comune di Andria</a:t>
            </a:r>
          </a:p>
          <a:p>
            <a:pPr lvl="1"/>
            <a:r>
              <a:rPr lang="it-IT" dirty="0" smtClean="0"/>
              <a:t>Arca Puglia Centrale</a:t>
            </a:r>
          </a:p>
          <a:p>
            <a:pPr lvl="1"/>
            <a:r>
              <a:rPr lang="it-IT" dirty="0" smtClean="0"/>
              <a:t>Arca </a:t>
            </a:r>
            <a:r>
              <a:rPr lang="it-IT" dirty="0" err="1" smtClean="0"/>
              <a:t>Jonica</a:t>
            </a:r>
            <a:endParaRPr lang="it-IT" dirty="0" smtClean="0"/>
          </a:p>
          <a:p>
            <a:pPr lvl="1"/>
            <a:r>
              <a:rPr lang="it-IT" dirty="0" smtClean="0"/>
              <a:t>Arca Nord Salento</a:t>
            </a:r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11BD-DF38-426D-B132-1F0E625041EF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 </a:t>
            </a:r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registrati…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58" y="1000108"/>
            <a:ext cx="8358246" cy="5086623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7BAF-A8C1-41F2-AD59-46E1C866A203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…Enti</a:t>
            </a: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registrati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609270"/>
            <a:ext cx="8229600" cy="4507823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465A-D9D7-4AE8-BC35-8A1C365B6EA3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Invio flussi patrimoniali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735518"/>
            <a:ext cx="8229600" cy="4255327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2875-70CB-4761-84FB-56A0CDBCCFAC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Invio flussi patrimoniali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373584"/>
            <a:ext cx="8229600" cy="4521994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CD30-3A6E-4450-ADAD-0725E4A0077D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Invio flussi patrimoniali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Segnaposto contenuto 9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0734" y="1600200"/>
            <a:ext cx="8182532" cy="4525963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D2F0-08E1-47A0-BC8B-166F086B7822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 dati patrimonio immobiliare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	Attualmente sono state caricate circa </a:t>
            </a:r>
            <a:r>
              <a:rPr lang="it-IT" b="1" dirty="0" smtClean="0"/>
              <a:t>16.000</a:t>
            </a:r>
            <a:r>
              <a:rPr lang="it-IT" dirty="0" smtClean="0"/>
              <a:t> unità immobiliari:</a:t>
            </a:r>
          </a:p>
          <a:p>
            <a:pPr lvl="1"/>
            <a:r>
              <a:rPr lang="it-IT" dirty="0" smtClean="0"/>
              <a:t>Comune di Andria ha inserito il patrimonio (60 UI) mediante le schermate interattive del sistema</a:t>
            </a:r>
          </a:p>
          <a:p>
            <a:pPr lvl="1"/>
            <a:r>
              <a:rPr lang="it-IT" dirty="0" smtClean="0"/>
              <a:t>Arca Puglia Centrale (circa 9.500 UI) e Arca </a:t>
            </a:r>
            <a:r>
              <a:rPr lang="it-IT" dirty="0" err="1" smtClean="0"/>
              <a:t>Jonica</a:t>
            </a:r>
            <a:r>
              <a:rPr lang="it-IT" dirty="0" smtClean="0"/>
              <a:t> (circa 6.500 UI) hanno predisposto i flussi xml per il caricamento massivo, ma dei </a:t>
            </a:r>
            <a:r>
              <a:rPr lang="it-IT" u="sng" dirty="0" smtClean="0"/>
              <a:t>soli dati obbligatori</a:t>
            </a:r>
          </a:p>
          <a:p>
            <a:pPr lvl="1"/>
            <a:r>
              <a:rPr lang="it-IT" dirty="0" smtClean="0"/>
              <a:t>Arca Nord Salento ha trasmesso un flusso di 12 </a:t>
            </a:r>
            <a:r>
              <a:rPr lang="it-IT" dirty="0" err="1" smtClean="0"/>
              <a:t>ui</a:t>
            </a:r>
            <a:endParaRPr lang="it-IT" dirty="0" smtClean="0"/>
          </a:p>
          <a:p>
            <a:pPr lvl="1"/>
            <a:r>
              <a:rPr lang="it-IT" dirty="0" smtClean="0"/>
              <a:t>Arca Sud Salento e Arca Capitanata hanno inserito in bozza esempi di fabbricati ed unità immobiliari</a:t>
            </a:r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C903-F0CF-4043-8331-1A74516E43D6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Invio flussi patrimoniali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>
          <a:blip r:embed="rId4"/>
          <a:srcRect t="41225" r="45117" b="30428"/>
          <a:stretch>
            <a:fillRect/>
          </a:stretch>
        </p:blipFill>
        <p:spPr>
          <a:xfrm>
            <a:off x="3500431" y="3571876"/>
            <a:ext cx="4786346" cy="1985148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/>
          <a:srcRect t="34842" r="50709" b="25908"/>
          <a:stretch>
            <a:fillRect/>
          </a:stretch>
        </p:blipFill>
        <p:spPr>
          <a:xfrm>
            <a:off x="285720" y="785794"/>
            <a:ext cx="4714908" cy="2637222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6633-067E-4F06-B585-4BCFE4BB9C67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immobiliare … prerequisiti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Classificazione del patrimonio degli enti proprietari in base alle Specifiche del Dipartimento del Tesoro del MEF </a:t>
            </a:r>
          </a:p>
          <a:p>
            <a:pPr algn="ctr">
              <a:buNone/>
            </a:pPr>
            <a:r>
              <a:rPr lang="it-IT" dirty="0" smtClean="0"/>
              <a:t>    Patrimonio della PA a valori di mercato  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4"/>
          <a:srcRect l="13796" r="15596"/>
          <a:stretch>
            <a:fillRect/>
          </a:stretch>
        </p:blipFill>
        <p:spPr>
          <a:xfrm>
            <a:off x="3000364" y="3286124"/>
            <a:ext cx="2928958" cy="250033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7211-3D0B-47FD-BAD9-99703D05395B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immobiliare … prerequisiti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Classificazione del patrimonio degli enti proprietari in base alla </a:t>
            </a:r>
          </a:p>
          <a:p>
            <a:pPr algn="ctr">
              <a:buNone/>
            </a:pPr>
            <a:r>
              <a:rPr lang="it-IT" dirty="0" smtClean="0"/>
              <a:t>Anagrafica delle Leggi di Finanziamento PUSH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00166" y="2857496"/>
            <a:ext cx="6120130" cy="349377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B619-EC55-4F9B-BC62-E9FE7C756756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" y="6356350"/>
            <a:ext cx="8998476" cy="3988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2" y="44624"/>
            <a:ext cx="8998476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Indice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115328" cy="5143536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Un breve riepilogo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Obiettivi del progetto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Obiettivi della sperimentazione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Le banche dati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Gli enti pilota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L’avvio della sperimentazione  (marzo 2017) </a:t>
            </a:r>
          </a:p>
          <a:p>
            <a:pPr marL="0" indent="0"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Un anno di sperimentazione  (marzo 2018)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dirty="0" smtClean="0"/>
              <a:t> </a:t>
            </a:r>
            <a:r>
              <a:rPr lang="it-IT" sz="4300" dirty="0" smtClean="0"/>
              <a:t>Enti registrati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 Supporto tecnico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 Banca dati patrimoniale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700" dirty="0" smtClean="0"/>
              <a:t>Banca dati Cantieri ERP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r>
              <a:rPr lang="it-IT" sz="4300" dirty="0" smtClean="0"/>
              <a:t>Criticità emerse</a:t>
            </a:r>
          </a:p>
          <a:p>
            <a:pPr marL="400050" lvl="1" indent="0"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Piano attività 2018</a:t>
            </a:r>
          </a:p>
          <a:p>
            <a:pPr marL="0" indent="0">
              <a:buFont typeface="Wingdings" pitchFamily="2" charset="2"/>
              <a:buChar char="Ø"/>
              <a:defRPr/>
            </a:pPr>
            <a:endParaRPr lang="it-IT" dirty="0" smtClean="0"/>
          </a:p>
          <a:p>
            <a:pPr marL="0" indent="0">
              <a:buFont typeface="Wingdings" pitchFamily="2" charset="2"/>
              <a:buChar char="Ø"/>
              <a:defRPr/>
            </a:pPr>
            <a:r>
              <a:rPr lang="it-IT" sz="6000" dirty="0" smtClean="0"/>
              <a:t>Evoluzioni del sistema: PUSH 2</a:t>
            </a:r>
          </a:p>
          <a:p>
            <a:pPr marL="800100" lvl="2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400050" lvl="1" indent="0"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4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4F2E84A-8909-4B8E-9F62-2FEBD3150FD3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4BF1-6E5D-4C95-AB51-7F2741DC72AB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6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immobiliare … prerequisiti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/>
              <a:t>	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dirty="0" smtClean="0"/>
              <a:t>	Necessaria attività di verifica delle informazioni presenti nelle banche dati locali ed eventuali integrazioni delle stesse in conformità con il disegno logico della banca dati di destinazione regionale PUSH</a:t>
            </a:r>
          </a:p>
          <a:p>
            <a:pPr lvl="1"/>
            <a:endParaRPr lang="it-IT" dirty="0" smtClean="0"/>
          </a:p>
          <a:p>
            <a:pPr lvl="2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C38E-94C5-4195-BFA8-415FB83826A1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agli utenti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/>
              <a:t>Documentazione tecnica, manuali utente,</a:t>
            </a:r>
          </a:p>
          <a:p>
            <a:pPr lvl="1">
              <a:buNone/>
            </a:pPr>
            <a:r>
              <a:rPr lang="it-IT" dirty="0" smtClean="0"/>
              <a:t>Video tutorial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sz="1600" b="1" u="sng" dirty="0" smtClean="0">
                <a:hlinkClick r:id="rId3"/>
              </a:rPr>
              <a:t>https://push.regione.puglia.it/web/guest/documentazione</a:t>
            </a:r>
            <a:endParaRPr lang="it-IT" sz="1600" dirty="0" smtClean="0"/>
          </a:p>
          <a:p>
            <a:pPr lvl="2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/>
          <a:srcRect t="7705" r="16533" b="16461"/>
          <a:stretch>
            <a:fillRect/>
          </a:stretch>
        </p:blipFill>
        <p:spPr>
          <a:xfrm>
            <a:off x="2000232" y="3000372"/>
            <a:ext cx="5108283" cy="2608002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5CDD7-CC55-4FF9-AE79-9346D408EFB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 agli utenti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2400" b="1" u="sng" dirty="0" smtClean="0">
                <a:hlinkClick r:id="rId3"/>
              </a:rPr>
              <a:t>https://push.regione.puglia.it/web/guest/documentazione</a:t>
            </a:r>
            <a:endParaRPr lang="it-IT" sz="2400" dirty="0" smtClean="0"/>
          </a:p>
          <a:p>
            <a:pPr lvl="2">
              <a:buNone/>
            </a:pPr>
            <a:r>
              <a:rPr lang="it-IT" dirty="0" smtClean="0"/>
              <a:t>FAQ e </a:t>
            </a:r>
          </a:p>
          <a:p>
            <a:pPr lvl="2">
              <a:buNone/>
            </a:pPr>
            <a:r>
              <a:rPr lang="it-IT" dirty="0" smtClean="0"/>
              <a:t>casella di posta elettronica </a:t>
            </a:r>
            <a:r>
              <a:rPr lang="it-IT" b="1" u="sng" dirty="0" smtClean="0">
                <a:hlinkClick r:id="rId4"/>
              </a:rPr>
              <a:t>push@regione.puglia.it</a:t>
            </a:r>
            <a:r>
              <a:rPr lang="it-IT" b="1" dirty="0" smtClean="0"/>
              <a:t>.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6"/>
          <a:stretch>
            <a:fillRect/>
          </a:stretch>
        </p:blipFill>
        <p:spPr>
          <a:xfrm>
            <a:off x="1428728" y="2428868"/>
            <a:ext cx="6120130" cy="378460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BB14-C5F5-46E7-8207-BD99D626573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istituzionale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2400" b="1" u="sng" dirty="0" smtClean="0">
                <a:hlinkClick r:id="rId3"/>
              </a:rPr>
              <a:t>http://www.regione.puglia.it/web/orca</a:t>
            </a:r>
            <a:endParaRPr lang="it-IT" sz="2400" b="1" u="sng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/>
          <a:stretch>
            <a:fillRect/>
          </a:stretch>
        </p:blipFill>
        <p:spPr>
          <a:xfrm>
            <a:off x="928662" y="1714488"/>
            <a:ext cx="7429552" cy="4357718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98AB-F80A-4473-A141-5863C6F7F128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Comunicazione istituzionale </a:t>
            </a:r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…su</a:t>
            </a: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ORCA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sz="2400" b="1" u="sng" dirty="0" smtClean="0">
                <a:hlinkClick r:id="rId3"/>
              </a:rPr>
              <a:t>http://www.regione.puglia.it/web/orca</a:t>
            </a:r>
            <a:endParaRPr lang="it-IT" sz="2400" b="1" u="sng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714348" y="1714488"/>
            <a:ext cx="7500990" cy="4500594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B23B7-948C-410E-9F30-FBF110DB79D7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 banca dati patrimoniale PUSH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Elenco dei fabbricati ed unità immobiliari censite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86" y="1785926"/>
            <a:ext cx="7572428" cy="4456755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42F6-633C-4455-94FD-F6AE56B70B0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 banca dati patrimoniale PUSH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Descrizione, localizzazione e georeferenziazione dei fabbricati e delle unità immobiliari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/>
          <a:stretch>
            <a:fillRect/>
          </a:stretch>
        </p:blipFill>
        <p:spPr>
          <a:xfrm>
            <a:off x="714348" y="2143116"/>
            <a:ext cx="7715304" cy="4071966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B1D4-31E3-4AFB-B457-95B9DFE9E046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 banca dati patrimoniale PUSH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Descrizione, localizzazione e georeferenziazione dei fabbricati e delle unità immobiliari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00100" y="2143116"/>
            <a:ext cx="7215238" cy="4286280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0CF9-3005-4696-870B-70DA0ADF10B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Consultazione  banca dati patrimoniale PUSH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Collegamento col SIT e col Catasto – visualizzazione mappa catastale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14348" y="2143116"/>
            <a:ext cx="7358114" cy="4071966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0DC0-A9F0-4145-A295-B314F8334EC9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 direzionale 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/>
            <a:r>
              <a:rPr lang="it-IT" dirty="0" smtClean="0"/>
              <a:t>Interrogazioni e statistiche 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428728" y="1714488"/>
            <a:ext cx="5691502" cy="4146227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F28F-F110-4DDD-87D7-3DE697849710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" y="6356350"/>
            <a:ext cx="8998476" cy="3988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2" y="44624"/>
            <a:ext cx="8998476" cy="8779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911694" y="1370012"/>
            <a:ext cx="3052794" cy="4630755"/>
          </a:xfrm>
          <a:prstGeom prst="rect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Bottom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ln w="28575"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Realizzazione di un nuovo sistema informativo basato sulle tecnologie web e della comunicazione digitale, che migliori i servizi a supporto della acquisizione e della raccolta delle conoscenze sistematiche sulle condizioni  e i fabbisogni abitativi nel territorio regionale</a:t>
            </a:r>
            <a:endParaRPr lang="it-IT" sz="2000" b="1" dirty="0">
              <a:ln w="28575">
                <a:noFill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63196" y="1357298"/>
            <a:ext cx="5876956" cy="464347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6846" y="123906"/>
            <a:ext cx="1728192" cy="64457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40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4F2E84A-8909-4B8E-9F62-2FEBD3150FD3}" type="slidenum">
              <a:rPr lang="it-IT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xmlns="" val="154961457"/>
              </p:ext>
            </p:extLst>
          </p:nvPr>
        </p:nvGraphicFramePr>
        <p:xfrm>
          <a:off x="457200" y="1600200"/>
          <a:ext cx="4834880" cy="41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6C2D-3CAE-49F3-A9E1-FC866C2254E4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6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Criticità incontrate nell’invio dati patrimoniali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pPr lvl="1"/>
            <a:endParaRPr lang="it-IT" dirty="0" smtClean="0"/>
          </a:p>
          <a:p>
            <a:pPr lvl="1"/>
            <a:r>
              <a:rPr lang="it-IT" dirty="0" smtClean="0"/>
              <a:t>Dati incoerenti</a:t>
            </a:r>
          </a:p>
          <a:p>
            <a:pPr lvl="1"/>
            <a:r>
              <a:rPr lang="it-IT" dirty="0" smtClean="0"/>
              <a:t>Leggi di finanziamento ignote</a:t>
            </a:r>
          </a:p>
          <a:p>
            <a:pPr lvl="1"/>
            <a:r>
              <a:rPr lang="it-IT" dirty="0" smtClean="0"/>
              <a:t>Informazioni mancanti</a:t>
            </a:r>
          </a:p>
          <a:p>
            <a:pPr lvl="1"/>
            <a:r>
              <a:rPr lang="it-IT" dirty="0" smtClean="0"/>
              <a:t>Indirizzi non normalizzati</a:t>
            </a:r>
          </a:p>
          <a:p>
            <a:pPr lvl="1"/>
            <a:r>
              <a:rPr lang="it-IT" dirty="0" smtClean="0"/>
              <a:t>Dati catastali incompleti</a:t>
            </a:r>
          </a:p>
          <a:p>
            <a:pPr lvl="1"/>
            <a:r>
              <a:rPr lang="it-IT" dirty="0" smtClean="0"/>
              <a:t>Carenza informativa patrimonio venduto</a:t>
            </a:r>
          </a:p>
          <a:p>
            <a:pPr lvl="1"/>
            <a:r>
              <a:rPr lang="it-IT" dirty="0" smtClean="0"/>
              <a:t>Informazioni su cartaceo</a:t>
            </a:r>
          </a:p>
          <a:p>
            <a:pPr lvl="1"/>
            <a:r>
              <a:rPr lang="it-IT" dirty="0" smtClean="0"/>
              <a:t>Piani di vendita non gestiti automaticamente</a:t>
            </a:r>
          </a:p>
          <a:p>
            <a:pPr lvl="1"/>
            <a:r>
              <a:rPr lang="it-IT" dirty="0" smtClean="0"/>
              <a:t>Disallineamenti tra banche dati patrimoniale, tecnica e contabile </a:t>
            </a:r>
          </a:p>
          <a:p>
            <a:pPr lvl="1"/>
            <a:r>
              <a:rPr lang="it-IT" dirty="0" smtClean="0"/>
              <a:t>Mancanza di risorse dedicate alle attività necessarie alla preparazione dei flussi patrimoniali,  propedeutiche al popolamento della banca dati regionale</a:t>
            </a:r>
          </a:p>
          <a:p>
            <a:pPr lvl="1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403F-0C78-45C3-BCF0-21BBD3463A9B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magin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27" y="6071622"/>
            <a:ext cx="2527234" cy="7417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5" y="45168"/>
            <a:ext cx="9010669" cy="8398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2" y="261497"/>
            <a:ext cx="1377815" cy="49991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833845" y="186418"/>
            <a:ext cx="384842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Architettura Applicativa</a:t>
            </a:r>
            <a:endParaRPr lang="it-IT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405960" y="6091085"/>
            <a:ext cx="3025100" cy="7222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2302675" y="2680471"/>
            <a:ext cx="6550486" cy="31602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228913" y="2708919"/>
            <a:ext cx="1169965" cy="309634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</a:t>
            </a:r>
          </a:p>
          <a:p>
            <a:pPr algn="ctr"/>
            <a:r>
              <a:rPr lang="it-IT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Regionali</a:t>
            </a:r>
            <a:endParaRPr lang="it-I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303805" y="3573016"/>
            <a:ext cx="955827" cy="360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Protocollo</a:t>
            </a:r>
          </a:p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Informatico</a:t>
            </a:r>
            <a:endParaRPr lang="it-IT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303805" y="4221088"/>
            <a:ext cx="955827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Diogene</a:t>
            </a:r>
            <a:endParaRPr lang="it-IT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303805" y="4942803"/>
            <a:ext cx="955827" cy="35840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</a:t>
            </a:r>
          </a:p>
        </p:txBody>
      </p:sp>
      <p:sp>
        <p:nvSpPr>
          <p:cNvPr id="23" name="Rettangolo arrotondato 22"/>
          <p:cNvSpPr/>
          <p:nvPr/>
        </p:nvSpPr>
        <p:spPr>
          <a:xfrm rot="16200000">
            <a:off x="5301878" y="-969312"/>
            <a:ext cx="517941" cy="655048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ttangolo arrotondato 35"/>
          <p:cNvSpPr/>
          <p:nvPr/>
        </p:nvSpPr>
        <p:spPr>
          <a:xfrm>
            <a:off x="6376329" y="2103159"/>
            <a:ext cx="1045226" cy="3432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</a:t>
            </a:r>
            <a:endParaRPr lang="it-IT" sz="1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5811893"/>
            <a:ext cx="146089" cy="279192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2285605" y="2033646"/>
            <a:ext cx="1728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di Autenticazione</a:t>
            </a:r>
            <a:endParaRPr lang="it-I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ettangolo arrotondato 50"/>
          <p:cNvSpPr/>
          <p:nvPr/>
        </p:nvSpPr>
        <p:spPr>
          <a:xfrm>
            <a:off x="4403129" y="2122162"/>
            <a:ext cx="1043458" cy="3432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</a:p>
          <a:p>
            <a:pPr algn="ctr"/>
            <a:r>
              <a:rPr lang="it-IT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</a:t>
            </a:r>
            <a:endParaRPr lang="it-IT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1789" y="866277"/>
            <a:ext cx="372100" cy="315939"/>
          </a:xfrm>
          <a:prstGeom prst="rect">
            <a:avLst/>
          </a:prstGeom>
        </p:spPr>
      </p:pic>
      <p:sp>
        <p:nvSpPr>
          <p:cNvPr id="59" name="CasellaDiTesto 58"/>
          <p:cNvSpPr txBox="1"/>
          <p:nvPr/>
        </p:nvSpPr>
        <p:spPr>
          <a:xfrm>
            <a:off x="2430896" y="6077528"/>
            <a:ext cx="838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rgbClr val="C00000"/>
                </a:solidFill>
              </a:rPr>
              <a:t>Banca Dati</a:t>
            </a:r>
            <a:endParaRPr lang="it-IT" sz="1100" b="1" dirty="0">
              <a:solidFill>
                <a:srgbClr val="C00000"/>
              </a:solidFill>
            </a:endParaRPr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777" y="1182215"/>
            <a:ext cx="6279174" cy="553959"/>
          </a:xfrm>
          <a:prstGeom prst="rect">
            <a:avLst/>
          </a:prstGeom>
        </p:spPr>
      </p:pic>
      <p:pic>
        <p:nvPicPr>
          <p:cNvPr id="67" name="Immagine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3201" y="872796"/>
            <a:ext cx="371888" cy="317019"/>
          </a:xfrm>
          <a:prstGeom prst="rect">
            <a:avLst/>
          </a:prstGeom>
        </p:spPr>
      </p:pic>
      <p:pic>
        <p:nvPicPr>
          <p:cNvPr id="68" name="Immagine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2908" y="863688"/>
            <a:ext cx="371888" cy="317019"/>
          </a:xfrm>
          <a:prstGeom prst="rect">
            <a:avLst/>
          </a:prstGeom>
        </p:spPr>
      </p:pic>
      <p:pic>
        <p:nvPicPr>
          <p:cNvPr id="69" name="Immagine 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4108" y="858442"/>
            <a:ext cx="371888" cy="317019"/>
          </a:xfrm>
          <a:prstGeom prst="rect">
            <a:avLst/>
          </a:prstGeom>
        </p:spPr>
      </p:pic>
      <p:pic>
        <p:nvPicPr>
          <p:cNvPr id="70" name="Immagin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2103" y="872345"/>
            <a:ext cx="371888" cy="317019"/>
          </a:xfrm>
          <a:prstGeom prst="rect">
            <a:avLst/>
          </a:prstGeom>
        </p:spPr>
      </p:pic>
      <p:sp>
        <p:nvSpPr>
          <p:cNvPr id="71" name="CasellaDiTesto 70"/>
          <p:cNvSpPr txBox="1"/>
          <p:nvPr/>
        </p:nvSpPr>
        <p:spPr>
          <a:xfrm>
            <a:off x="5072415" y="1295182"/>
            <a:ext cx="1515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N  T  E  R  N  E  T</a:t>
            </a:r>
            <a:endParaRPr lang="it-IT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Immagin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4786" y="1749668"/>
            <a:ext cx="259103" cy="239172"/>
          </a:xfrm>
          <a:prstGeom prst="rect">
            <a:avLst/>
          </a:prstGeom>
        </p:spPr>
      </p:pic>
      <p:sp>
        <p:nvSpPr>
          <p:cNvPr id="74" name="Rettangolo arrotondato 73"/>
          <p:cNvSpPr/>
          <p:nvPr/>
        </p:nvSpPr>
        <p:spPr>
          <a:xfrm>
            <a:off x="1685031" y="2708919"/>
            <a:ext cx="286181" cy="3096343"/>
          </a:xfrm>
          <a:prstGeom prst="roundRect">
            <a:avLst/>
          </a:prstGeom>
          <a:gradFill>
            <a:gsLst>
              <a:gs pos="43000">
                <a:srgbClr val="FFFF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CasellaDiTesto 74"/>
          <p:cNvSpPr txBox="1"/>
          <p:nvPr/>
        </p:nvSpPr>
        <p:spPr>
          <a:xfrm rot="5400000">
            <a:off x="1007112" y="4163108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</a:t>
            </a:r>
            <a:r>
              <a:rPr lang="it-IT" sz="1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Interoperabilità</a:t>
            </a:r>
            <a:endParaRPr lang="it-IT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5377" y="3656712"/>
            <a:ext cx="262151" cy="140220"/>
          </a:xfrm>
          <a:prstGeom prst="rect">
            <a:avLst/>
          </a:prstGeom>
        </p:spPr>
      </p:pic>
      <p:pic>
        <p:nvPicPr>
          <p:cNvPr id="77" name="Immagine 7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7333" y="4330998"/>
            <a:ext cx="262151" cy="140220"/>
          </a:xfrm>
          <a:prstGeom prst="rect">
            <a:avLst/>
          </a:prstGeom>
        </p:spPr>
      </p:pic>
      <p:pic>
        <p:nvPicPr>
          <p:cNvPr id="78" name="Immagine 7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5377" y="5070606"/>
            <a:ext cx="262151" cy="140220"/>
          </a:xfrm>
          <a:prstGeom prst="rect">
            <a:avLst/>
          </a:prstGeom>
        </p:spPr>
      </p:pic>
      <p:pic>
        <p:nvPicPr>
          <p:cNvPr id="79" name="Immagine 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8246" y="3670708"/>
            <a:ext cx="262151" cy="140220"/>
          </a:xfrm>
          <a:prstGeom prst="rect">
            <a:avLst/>
          </a:prstGeom>
        </p:spPr>
      </p:pic>
      <p:pic>
        <p:nvPicPr>
          <p:cNvPr id="80" name="Immagine 7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715" y="4335663"/>
            <a:ext cx="262151" cy="140220"/>
          </a:xfrm>
          <a:prstGeom prst="rect">
            <a:avLst/>
          </a:prstGeom>
        </p:spPr>
      </p:pic>
      <p:pic>
        <p:nvPicPr>
          <p:cNvPr id="81" name="Immagine 8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8878" y="5070606"/>
            <a:ext cx="262151" cy="140220"/>
          </a:xfrm>
          <a:prstGeom prst="rect">
            <a:avLst/>
          </a:prstGeom>
        </p:spPr>
      </p:pic>
      <p:pic>
        <p:nvPicPr>
          <p:cNvPr id="84" name="Immagine 8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7928" y="6312714"/>
            <a:ext cx="972124" cy="458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Immagin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1547" y="5835294"/>
            <a:ext cx="146317" cy="280440"/>
          </a:xfrm>
          <a:prstGeom prst="rect">
            <a:avLst/>
          </a:prstGeom>
        </p:spPr>
      </p:pic>
      <p:pic>
        <p:nvPicPr>
          <p:cNvPr id="88" name="Immagine 8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0789" y="1750371"/>
            <a:ext cx="262151" cy="237765"/>
          </a:xfrm>
          <a:prstGeom prst="rect">
            <a:avLst/>
          </a:prstGeom>
        </p:spPr>
      </p:pic>
      <p:pic>
        <p:nvPicPr>
          <p:cNvPr id="89" name="Immagine 8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4005" y="1768540"/>
            <a:ext cx="262151" cy="237765"/>
          </a:xfrm>
          <a:prstGeom prst="rect">
            <a:avLst/>
          </a:prstGeom>
        </p:spPr>
      </p:pic>
      <p:sp>
        <p:nvSpPr>
          <p:cNvPr id="26" name="Rettangolo arrotondato 25"/>
          <p:cNvSpPr/>
          <p:nvPr/>
        </p:nvSpPr>
        <p:spPr>
          <a:xfrm>
            <a:off x="4432275" y="2812937"/>
            <a:ext cx="1279631" cy="6449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Piani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Vendita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2572620" y="2815246"/>
            <a:ext cx="1302740" cy="6137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 ERP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ttangolo arrotondato 89"/>
          <p:cNvSpPr/>
          <p:nvPr/>
        </p:nvSpPr>
        <p:spPr>
          <a:xfrm>
            <a:off x="6043369" y="2859587"/>
            <a:ext cx="1465363" cy="6172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Ricavi da Vendite 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L.560/93</a:t>
            </a:r>
            <a:r>
              <a:rPr lang="it-IT" sz="1100" dirty="0" smtClean="0"/>
              <a:t> </a:t>
            </a:r>
            <a:endParaRPr lang="it-IT" sz="1100" dirty="0"/>
          </a:p>
        </p:txBody>
      </p:sp>
      <p:sp>
        <p:nvSpPr>
          <p:cNvPr id="93" name="Rettangolo arrotondato 92"/>
          <p:cNvSpPr/>
          <p:nvPr/>
        </p:nvSpPr>
        <p:spPr>
          <a:xfrm>
            <a:off x="6165333" y="4903770"/>
            <a:ext cx="1109647" cy="61411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QTE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ttangolo arrotondato 33"/>
          <p:cNvSpPr/>
          <p:nvPr/>
        </p:nvSpPr>
        <p:spPr>
          <a:xfrm>
            <a:off x="7511375" y="4910587"/>
            <a:ext cx="1175425" cy="6375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Cruscotto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Direzionale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Rettangolo arrotondato 90"/>
          <p:cNvSpPr/>
          <p:nvPr/>
        </p:nvSpPr>
        <p:spPr>
          <a:xfrm>
            <a:off x="2615220" y="4867446"/>
            <a:ext cx="1217540" cy="68675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</a:t>
            </a:r>
          </a:p>
          <a:p>
            <a:pPr algn="ctr"/>
            <a:r>
              <a:rPr lang="it-IT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 Bandi Comunali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Rettangolo arrotondato 91"/>
          <p:cNvSpPr/>
          <p:nvPr/>
        </p:nvSpPr>
        <p:spPr>
          <a:xfrm>
            <a:off x="4409468" y="4938078"/>
            <a:ext cx="1179157" cy="6375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 Interventi ERP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Rettangolo arrotondato 93"/>
          <p:cNvSpPr/>
          <p:nvPr/>
        </p:nvSpPr>
        <p:spPr>
          <a:xfrm>
            <a:off x="2572620" y="3836230"/>
            <a:ext cx="1302740" cy="6511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Bandi Regionali Concessione Contributi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Rettangolo arrotondato 97"/>
          <p:cNvSpPr/>
          <p:nvPr/>
        </p:nvSpPr>
        <p:spPr>
          <a:xfrm>
            <a:off x="6133982" y="3792628"/>
            <a:ext cx="1364023" cy="70828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Ricavi e Localizzazioni Patrimonio Alienato L.560/93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Rettangolo arrotondato 98"/>
          <p:cNvSpPr/>
          <p:nvPr/>
        </p:nvSpPr>
        <p:spPr>
          <a:xfrm>
            <a:off x="4396182" y="3812363"/>
            <a:ext cx="1317397" cy="6697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Richieste Bimestrali</a:t>
            </a:r>
          </a:p>
          <a:p>
            <a:pPr algn="ctr"/>
            <a:r>
              <a:rPr lang="it-IT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Erogazione Fondi</a:t>
            </a:r>
            <a:endParaRPr lang="it-IT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" name="Immagine 10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2364" y="6379818"/>
            <a:ext cx="262151" cy="140220"/>
          </a:xfrm>
          <a:prstGeom prst="rect">
            <a:avLst/>
          </a:prstGeom>
        </p:spPr>
      </p:pic>
      <p:sp>
        <p:nvSpPr>
          <p:cNvPr id="104" name="CasellaDiTesto 103"/>
          <p:cNvSpPr txBox="1"/>
          <p:nvPr/>
        </p:nvSpPr>
        <p:spPr>
          <a:xfrm>
            <a:off x="6325927" y="6063882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C00000"/>
                </a:solidFill>
              </a:rPr>
              <a:t>Data </a:t>
            </a:r>
            <a:r>
              <a:rPr lang="it-IT" sz="1100" b="1" dirty="0" err="1" smtClean="0">
                <a:solidFill>
                  <a:srgbClr val="C00000"/>
                </a:solidFill>
              </a:rPr>
              <a:t>Warehouse</a:t>
            </a:r>
            <a:endParaRPr lang="it-IT" sz="1100" b="1" dirty="0">
              <a:solidFill>
                <a:srgbClr val="C00000"/>
              </a:solidFill>
            </a:endParaRPr>
          </a:p>
        </p:txBody>
      </p:sp>
      <p:pic>
        <p:nvPicPr>
          <p:cNvPr id="106" name="Immagine 10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6368" y="6312106"/>
            <a:ext cx="975445" cy="457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7" name="Rettangolo arrotondato 106"/>
          <p:cNvSpPr/>
          <p:nvPr/>
        </p:nvSpPr>
        <p:spPr>
          <a:xfrm>
            <a:off x="5763029" y="6125424"/>
            <a:ext cx="249132" cy="65361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ETL</a:t>
            </a:r>
            <a:endParaRPr lang="it-IT" sz="1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Immagine 10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82676" y="6379818"/>
            <a:ext cx="262151" cy="140220"/>
          </a:xfrm>
          <a:prstGeom prst="rect">
            <a:avLst/>
          </a:prstGeom>
        </p:spPr>
      </p:pic>
      <p:pic>
        <p:nvPicPr>
          <p:cNvPr id="109" name="Immagine 10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74980" y="6316629"/>
            <a:ext cx="975445" cy="457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0" name="Segnaposto numero diapositiva 1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111" name="Immagine 1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89544" y="5808430"/>
            <a:ext cx="146317" cy="280440"/>
          </a:xfrm>
          <a:prstGeom prst="rect">
            <a:avLst/>
          </a:prstGeom>
        </p:spPr>
      </p:pic>
      <p:sp>
        <p:nvSpPr>
          <p:cNvPr id="56" name="Segnaposto data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4588-E402-4D62-B638-E81F35B55AB1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57" name="Segnaposto piè di pagina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033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54639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100427"/>
            <a:ext cx="6438344" cy="542491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 - Patrimonio Immobiliare ERP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6067670"/>
              </p:ext>
            </p:extLst>
          </p:nvPr>
        </p:nvGraphicFramePr>
        <p:xfrm>
          <a:off x="1294121" y="1245747"/>
          <a:ext cx="6969528" cy="473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magine 3" descr="layout_set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4BBC-24F8-4D13-9B3F-84022D67DC5C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54639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100427"/>
            <a:ext cx="6438344" cy="828243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Creazione banca dati dei </a:t>
            </a:r>
            <a:b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finanziamenti per  programmi semplici e complessi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66067670"/>
              </p:ext>
            </p:extLst>
          </p:nvPr>
        </p:nvGraphicFramePr>
        <p:xfrm>
          <a:off x="1294121" y="1245747"/>
          <a:ext cx="6969528" cy="473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magine 3" descr="layout_set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4132-0387-4225-9566-16560FC70237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Acquisizione flussi contabilità cantieri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/>
              <a:t>	Ogni ARCA deve predisporre 3 distinti flussi </a:t>
            </a:r>
            <a:r>
              <a:rPr lang="it-IT" dirty="0" err="1" smtClean="0"/>
              <a:t>csv</a:t>
            </a:r>
            <a:r>
              <a:rPr lang="it-IT" dirty="0" smtClean="0"/>
              <a:t> in base alle specifiche disponibili nel menù Documentazione:</a:t>
            </a:r>
          </a:p>
          <a:p>
            <a:pPr lvl="1" algn="ctr">
              <a:buNone/>
            </a:pPr>
            <a:r>
              <a:rPr lang="it-IT" sz="1800" b="1" u="sng" dirty="0" smtClean="0">
                <a:hlinkClick r:id="rId3"/>
              </a:rPr>
              <a:t>https://push.regione.puglia.it/web/guest/documentazione</a:t>
            </a:r>
            <a:endParaRPr lang="it-IT" sz="1800" b="1" u="sng" dirty="0" smtClean="0"/>
          </a:p>
          <a:p>
            <a:pPr lvl="1">
              <a:buNone/>
            </a:pPr>
            <a:endParaRPr lang="it-IT" sz="1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Programmi semplici vecchio formato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Programmi semplici nuovo tracciato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Programmi complessi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dirty="0" smtClean="0"/>
              <a:t> </a:t>
            </a:r>
            <a:endParaRPr lang="it-IT" sz="1800" dirty="0" smtClean="0"/>
          </a:p>
          <a:p>
            <a:pPr lvl="1">
              <a:buNone/>
            </a:pPr>
            <a:endParaRPr lang="it-IT" dirty="0" smtClean="0"/>
          </a:p>
          <a:p>
            <a:pPr lvl="2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34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715140" y="3071810"/>
            <a:ext cx="1857388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8476-A15B-4957-AD01-1EFB8E374CEF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contabilità cantieri e richieste di finanziamento</a:t>
            </a:r>
            <a:endParaRPr lang="it-IT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it-IT" dirty="0" smtClean="0"/>
              <a:t>	</a:t>
            </a:r>
          </a:p>
          <a:p>
            <a:pPr lvl="1">
              <a:buNone/>
            </a:pPr>
            <a:r>
              <a:rPr lang="it-IT" dirty="0" smtClean="0"/>
              <a:t>	L’acquisizione mediante i flussi </a:t>
            </a:r>
            <a:r>
              <a:rPr lang="it-IT" dirty="0" err="1" smtClean="0"/>
              <a:t>cvs</a:t>
            </a:r>
            <a:r>
              <a:rPr lang="it-IT" dirty="0" smtClean="0"/>
              <a:t> è finalizzata SOLO alla INIZIALIZZAZIONE della BANCA DATI DEI CANTIERI FINANZIATI ed al recupero dello storico</a:t>
            </a:r>
          </a:p>
          <a:p>
            <a:pPr lvl="1">
              <a:buNone/>
            </a:pPr>
            <a:endParaRPr lang="it-IT" dirty="0" smtClean="0"/>
          </a:p>
          <a:p>
            <a:pPr lvl="1">
              <a:buNone/>
            </a:pPr>
            <a:r>
              <a:rPr lang="it-IT" dirty="0" smtClean="0"/>
              <a:t>	L’aggiornamento degli stati di avanzamento dei cantieri e le relative richieste bimestrali di finanziamento DOVRANNO essere GESTITE attraverso le FUNZIONI del PUSH appositamente predisposte</a:t>
            </a:r>
          </a:p>
          <a:p>
            <a:pPr lvl="1">
              <a:buNone/>
            </a:pPr>
            <a:r>
              <a:rPr lang="it-IT" dirty="0" smtClean="0"/>
              <a:t> </a:t>
            </a:r>
            <a:endParaRPr lang="it-IT" sz="1800" dirty="0" smtClean="0"/>
          </a:p>
          <a:p>
            <a:pPr lvl="1">
              <a:buNone/>
            </a:pPr>
            <a:endParaRPr lang="it-IT" dirty="0" smtClean="0"/>
          </a:p>
          <a:p>
            <a:pPr lvl="2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35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A942-7F84-4346-B7C3-BB0846B06588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contabilità cantieri e richieste di finanziamento</a:t>
            </a:r>
            <a:endParaRPr lang="it-IT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98317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it-IT" dirty="0" smtClean="0"/>
              <a:t>	</a:t>
            </a:r>
          </a:p>
          <a:p>
            <a:pPr lvl="1">
              <a:buNone/>
            </a:pPr>
            <a:r>
              <a:rPr lang="it-IT" dirty="0" smtClean="0"/>
              <a:t>	</a:t>
            </a:r>
            <a:endParaRPr lang="it-IT" sz="1800" dirty="0" smtClean="0"/>
          </a:p>
          <a:p>
            <a:pPr lvl="1">
              <a:buNone/>
            </a:pPr>
            <a:endParaRPr lang="it-IT" dirty="0" smtClean="0"/>
          </a:p>
          <a:p>
            <a:pPr lvl="2"/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36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28596" y="1071546"/>
            <a:ext cx="7929618" cy="4929222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E2841-4248-4B4E-AEE3-A81F17EA3B64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45" y="30821"/>
            <a:ext cx="9010669" cy="87790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45101" y="1197557"/>
            <a:ext cx="8229600" cy="6472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2045856" cy="48068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069" y="1214422"/>
            <a:ext cx="8229600" cy="4929221"/>
          </a:xfrm>
        </p:spPr>
        <p:txBody>
          <a:bodyPr rtlCol="0">
            <a:normAutofit fontScale="77500" lnSpcReduction="20000"/>
          </a:bodyPr>
          <a:lstStyle/>
          <a:p>
            <a:pPr marL="0" indent="0" algn="just">
              <a:buNone/>
              <a:defRPr/>
            </a:pPr>
            <a:r>
              <a:rPr lang="it-IT" sz="2600" i="1" dirty="0" smtClean="0">
                <a:solidFill>
                  <a:schemeClr val="bg1"/>
                </a:solidFill>
              </a:rPr>
              <a:t>Acquisizione</a:t>
            </a:r>
            <a:r>
              <a:rPr lang="it-IT" sz="2600" i="1" dirty="0" smtClean="0">
                <a:solidFill>
                  <a:schemeClr val="bg1"/>
                </a:solidFill>
                <a:effectLst/>
              </a:rPr>
              <a:t> dati e gestione informatica degli stessi finalizzata alla creazione delle seguenti banche dati:</a:t>
            </a:r>
          </a:p>
          <a:p>
            <a:pPr marL="0" indent="0">
              <a:buNone/>
              <a:defRPr/>
            </a:pPr>
            <a:endParaRPr lang="it-IT" sz="2900" i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it-IT" sz="4200" b="1" dirty="0" smtClean="0">
                <a:solidFill>
                  <a:schemeClr val="tx2"/>
                </a:solidFill>
              </a:rPr>
              <a:t>Banca Dati A:</a:t>
            </a:r>
            <a:endParaRPr lang="it-IT" sz="4200" b="1" dirty="0">
              <a:solidFill>
                <a:schemeClr val="tx2"/>
              </a:solidFill>
            </a:endParaRPr>
          </a:p>
          <a:p>
            <a:pPr marL="1314450" lvl="2" indent="-514350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Patrimonio immobiliare ERP</a:t>
            </a:r>
          </a:p>
          <a:p>
            <a:pPr marL="914400" lvl="1" indent="-514350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1314450" lvl="2" indent="-514350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Patrimonio alienato </a:t>
            </a:r>
            <a:r>
              <a:rPr lang="it-IT" sz="3200" dirty="0" smtClean="0">
                <a:solidFill>
                  <a:schemeClr val="tx2"/>
                </a:solidFill>
              </a:rPr>
              <a:t>ex </a:t>
            </a:r>
            <a:r>
              <a:rPr lang="it-IT" sz="3200" dirty="0" err="1" smtClean="0">
                <a:solidFill>
                  <a:schemeClr val="tx2"/>
                </a:solidFill>
              </a:rPr>
              <a:t>Lege</a:t>
            </a:r>
            <a:r>
              <a:rPr lang="it-IT" sz="3200" dirty="0" smtClean="0">
                <a:solidFill>
                  <a:schemeClr val="tx2"/>
                </a:solidFill>
              </a:rPr>
              <a:t> 560/93 e relativi ricavi e localizzazioni</a:t>
            </a:r>
          </a:p>
          <a:p>
            <a:pPr marL="914400" lvl="1" indent="-514350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1314450" lvl="2" indent="-514350" algn="just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Interventi ERP </a:t>
            </a:r>
            <a:r>
              <a:rPr lang="it-IT" sz="3200" dirty="0" smtClean="0">
                <a:solidFill>
                  <a:schemeClr val="tx2"/>
                </a:solidFill>
              </a:rPr>
              <a:t>per l’attuazione dei Programmi semplici e  complessi (PRU, Contratti di Quartiere II, PIRP, PRUACS, PNEA, FSC, P.O. FESR, Bando urbanizzazioni in zona ERP)</a:t>
            </a:r>
          </a:p>
          <a:p>
            <a:pPr marL="914400" lvl="1" indent="-514350" algn="just">
              <a:buNone/>
              <a:defRPr/>
            </a:pPr>
            <a:endParaRPr lang="it-IT" sz="3600" b="1" dirty="0" smtClean="0">
              <a:solidFill>
                <a:schemeClr val="tx2"/>
              </a:solidFill>
            </a:endParaRPr>
          </a:p>
          <a:p>
            <a:pPr marL="914400" lvl="1" indent="-514350" algn="just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it-IT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EEF-AE86-490D-AEEC-00704ED408D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45" y="30821"/>
            <a:ext cx="9010669" cy="87790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45101" y="1197557"/>
            <a:ext cx="8229600" cy="6472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2045856" cy="48068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069" y="1142984"/>
            <a:ext cx="8229600" cy="5000659"/>
          </a:xfrm>
        </p:spPr>
        <p:txBody>
          <a:bodyPr rtlCol="0"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it-IT" sz="2400" i="1" dirty="0" smtClean="0">
                <a:solidFill>
                  <a:schemeClr val="bg1"/>
                </a:solidFill>
              </a:rPr>
              <a:t>Acquisizione</a:t>
            </a:r>
            <a:r>
              <a:rPr lang="it-IT" sz="2400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sz="2400" i="1" dirty="0">
                <a:solidFill>
                  <a:schemeClr val="bg1"/>
                </a:solidFill>
                <a:effectLst/>
              </a:rPr>
              <a:t>dati e gestione informatica degli stessi </a:t>
            </a:r>
            <a:r>
              <a:rPr lang="it-IT" sz="2400" i="1" dirty="0" smtClean="0">
                <a:solidFill>
                  <a:schemeClr val="bg1"/>
                </a:solidFill>
                <a:effectLst/>
              </a:rPr>
              <a:t>finalizzata </a:t>
            </a:r>
            <a:r>
              <a:rPr lang="it-IT" sz="2400" i="1" dirty="0">
                <a:solidFill>
                  <a:schemeClr val="bg1"/>
                </a:solidFill>
                <a:effectLst/>
              </a:rPr>
              <a:t>alla creazione delle seguenti </a:t>
            </a:r>
            <a:r>
              <a:rPr lang="it-IT" sz="2400" i="1" dirty="0" smtClean="0">
                <a:solidFill>
                  <a:schemeClr val="bg1"/>
                </a:solidFill>
              </a:rPr>
              <a:t>banche dati:</a:t>
            </a:r>
            <a:endParaRPr lang="it-IT" sz="2400" i="1" dirty="0" smtClean="0">
              <a:solidFill>
                <a:schemeClr val="bg1"/>
              </a:solidFill>
              <a:effectLst/>
            </a:endParaRPr>
          </a:p>
          <a:p>
            <a:pPr marL="0" indent="0" algn="just">
              <a:buNone/>
              <a:defRPr/>
            </a:pPr>
            <a:r>
              <a:rPr lang="it-IT" sz="3600" b="1" dirty="0" smtClean="0">
                <a:solidFill>
                  <a:schemeClr val="tx2"/>
                </a:solidFill>
              </a:rPr>
              <a:t>Banca Dati B:</a:t>
            </a:r>
          </a:p>
          <a:p>
            <a:pPr marL="1314450" lvl="2" indent="-514350" algn="just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Utenti beneficiari</a:t>
            </a:r>
            <a:r>
              <a:rPr lang="it-IT" sz="3200" dirty="0" smtClean="0">
                <a:solidFill>
                  <a:schemeClr val="tx2"/>
                </a:solidFill>
              </a:rPr>
              <a:t> di intervento di sostegno e contributo agli affitti ex </a:t>
            </a:r>
            <a:r>
              <a:rPr lang="it-IT" sz="3200" b="1" dirty="0" err="1" smtClean="0">
                <a:solidFill>
                  <a:schemeClr val="tx2"/>
                </a:solidFill>
              </a:rPr>
              <a:t>lege</a:t>
            </a:r>
            <a:r>
              <a:rPr lang="it-IT" sz="3200" b="1" dirty="0" smtClean="0">
                <a:solidFill>
                  <a:schemeClr val="tx2"/>
                </a:solidFill>
              </a:rPr>
              <a:t> 431/98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1314450" lvl="2" indent="-514350" algn="just">
              <a:buFont typeface="Wingdings" panose="05000000000000000000" pitchFamily="2" charset="2"/>
              <a:buChar char="Ø"/>
              <a:defRPr/>
            </a:pPr>
            <a:r>
              <a:rPr lang="it-IT" sz="3200" b="1" dirty="0" smtClean="0">
                <a:solidFill>
                  <a:schemeClr val="tx2"/>
                </a:solidFill>
              </a:rPr>
              <a:t>Bandi comunali </a:t>
            </a:r>
            <a:r>
              <a:rPr lang="it-IT" sz="3200" dirty="0" smtClean="0">
                <a:solidFill>
                  <a:schemeClr val="tx2"/>
                </a:solidFill>
              </a:rPr>
              <a:t>(fondo affitti, cooperative, imprese e privati, assegnazione alloggi ERP)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  <a:defRPr/>
            </a:pPr>
            <a:endParaRPr lang="it-IT" sz="3600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it-IT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8FAD-B76B-4814-A166-A66551C7E28C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56468"/>
            <a:ext cx="9010669" cy="877900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457200" y="1049217"/>
            <a:ext cx="8229600" cy="931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664" y="187374"/>
            <a:ext cx="2232247" cy="40084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370" y="1091566"/>
            <a:ext cx="8229600" cy="5006191"/>
          </a:xfrm>
          <a:noFill/>
          <a:ln>
            <a:noFill/>
          </a:ln>
          <a:effectLst/>
        </p:spPr>
        <p:txBody>
          <a:bodyPr rtlCol="0">
            <a:normAutofit fontScale="55000" lnSpcReduction="20000"/>
          </a:bodyPr>
          <a:lstStyle/>
          <a:p>
            <a:pPr marL="0" indent="0" algn="just">
              <a:buNone/>
              <a:defRPr/>
            </a:pPr>
            <a:r>
              <a:rPr lang="it-IT" sz="3600" i="1" dirty="0" smtClean="0">
                <a:solidFill>
                  <a:schemeClr val="bg1"/>
                </a:solidFill>
                <a:effectLst/>
              </a:rPr>
              <a:t>Riorganizzazione </a:t>
            </a:r>
            <a:r>
              <a:rPr lang="it-IT" sz="3600" i="1" dirty="0">
                <a:solidFill>
                  <a:schemeClr val="bg1"/>
                </a:solidFill>
                <a:effectLst/>
              </a:rPr>
              <a:t>dei processi interni, dei protocolli di comunicazione  e delle modalità di interfacciamento con tutti gli attori coinvolti (Comuni, Arca, </a:t>
            </a:r>
            <a:r>
              <a:rPr lang="it-IT" sz="3600" i="1" dirty="0" smtClean="0">
                <a:solidFill>
                  <a:schemeClr val="bg1"/>
                </a:solidFill>
                <a:effectLst/>
              </a:rPr>
              <a:t>cooperative, imprese</a:t>
            </a:r>
            <a:r>
              <a:rPr lang="it-IT" sz="3600" i="1" dirty="0">
                <a:solidFill>
                  <a:schemeClr val="bg1"/>
                </a:solidFill>
                <a:effectLst/>
              </a:rPr>
              <a:t>, </a:t>
            </a:r>
            <a:r>
              <a:rPr lang="it-IT" sz="3600" i="1" dirty="0" smtClean="0">
                <a:solidFill>
                  <a:schemeClr val="bg1"/>
                </a:solidFill>
                <a:effectLst/>
              </a:rPr>
              <a:t>cittadini)</a:t>
            </a:r>
          </a:p>
          <a:p>
            <a:pPr marL="514350" indent="-514350">
              <a:buNone/>
              <a:defRPr/>
            </a:pPr>
            <a:endParaRPr lang="it-IT" i="1" dirty="0" smtClean="0">
              <a:solidFill>
                <a:schemeClr val="tx2"/>
              </a:solidFill>
            </a:endParaRP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del patrimonio immobiliare regionale in locazione, in vendita e venduto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dei processi autorizzativi dei Piani di Vendita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dei ricavi da vendite ex </a:t>
            </a:r>
            <a:r>
              <a:rPr lang="it-IT" sz="2900" b="1" dirty="0" err="1" smtClean="0">
                <a:solidFill>
                  <a:schemeClr val="tx2"/>
                </a:solidFill>
              </a:rPr>
              <a:t>lege</a:t>
            </a:r>
            <a:r>
              <a:rPr lang="it-IT" sz="2900" b="1" dirty="0" smtClean="0">
                <a:solidFill>
                  <a:schemeClr val="tx2"/>
                </a:solidFill>
              </a:rPr>
              <a:t> 560/93 e delle localizzazione degli interventi manutentivi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dei finanziamenti per programmi semplici e complessi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delle erogazioni mediante tabulato bimestrale dei programmi semplici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Monitoraggio delle fasi di attuazione dei programmi complessi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b="1" dirty="0" smtClean="0">
                <a:solidFill>
                  <a:schemeClr val="tx2"/>
                </a:solidFill>
              </a:rPr>
              <a:t>Gestione dei Quadri Tecnici Economici degli interventi ERP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dirty="0" smtClean="0">
                <a:solidFill>
                  <a:schemeClr val="tx2"/>
                </a:solidFill>
              </a:rPr>
              <a:t>Gestione dei Bandi per la concessione dei contributi a cooperative, imprese e privati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dirty="0" smtClean="0">
                <a:solidFill>
                  <a:schemeClr val="tx2"/>
                </a:solidFill>
              </a:rPr>
              <a:t>Gestione dei dati rivenienti dai bandi comunali  per l’assegnazione di alloggi ERP</a:t>
            </a:r>
          </a:p>
          <a:p>
            <a:pPr marL="914400" lvl="1" indent="-51435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dirty="0" smtClean="0">
                <a:solidFill>
                  <a:schemeClr val="tx2"/>
                </a:solidFill>
              </a:rPr>
              <a:t>Gestione dei bandi comunali per la concessione dei contributi del fondo affitti  L.431/98</a:t>
            </a:r>
          </a:p>
          <a:p>
            <a:pPr marL="914400" lvl="1" indent="-5143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it-IT" sz="2900" dirty="0" smtClean="0">
                <a:solidFill>
                  <a:schemeClr val="tx2"/>
                </a:solidFill>
              </a:rPr>
              <a:t>Monitoraggio e controllo</a:t>
            </a:r>
          </a:p>
          <a:p>
            <a:pPr marL="914400" lvl="1" indent="-514350">
              <a:buFont typeface="+mj-lt"/>
              <a:buAutoNum type="arabicPeriod"/>
              <a:defRPr/>
            </a:pPr>
            <a:endParaRPr lang="it-IT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>
              <a:solidFill>
                <a:schemeClr val="tx2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>
              <a:solidFill>
                <a:schemeClr val="tx2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F01DBF4-3005-4E45-8D3A-D81BE4B60CF8}" type="slidenum">
              <a:rPr lang="it-IT"/>
              <a:pPr>
                <a:defRPr/>
              </a:pPr>
              <a:t>39</a:t>
            </a:fld>
            <a:endParaRPr lang="it-IT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1BC-137D-423A-A8F3-09C467272F8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345094"/>
            <a:ext cx="899847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2" y="44624"/>
            <a:ext cx="8998476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63688" y="224550"/>
            <a:ext cx="3711356" cy="3366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Obiettivi…in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dettaglio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4043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graphicFrame>
        <p:nvGraphicFramePr>
          <p:cNvPr id="9" name="Segnaposto contenuto 7"/>
          <p:cNvGraphicFramePr>
            <a:graphicFrameLocks/>
          </p:cNvGraphicFramePr>
          <p:nvPr/>
        </p:nvGraphicFramePr>
        <p:xfrm>
          <a:off x="4714876" y="1500174"/>
          <a:ext cx="40433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2AD-E121-46CD-B5BF-2889A12541D3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67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1" y="30820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610" y="176280"/>
            <a:ext cx="2232248" cy="3682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Funzionalità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7" y="1988840"/>
            <a:ext cx="8025213" cy="3788615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endParaRPr lang="it-IT" sz="26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Ø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Creazione di un </a:t>
            </a:r>
            <a:r>
              <a:rPr lang="it-IT" sz="2600" b="1" dirty="0" smtClean="0">
                <a:solidFill>
                  <a:schemeClr val="tx2">
                    <a:lumMod val="75000"/>
                  </a:schemeClr>
                </a:solidFill>
              </a:rPr>
              <a:t>Cruscotto Direzionale </a:t>
            </a: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per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Monitoraggio delle attività degli enti territoriali</a:t>
            </a:r>
          </a:p>
          <a:p>
            <a:pPr marL="1314450" lvl="2" indent="-514350" algn="just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Monitoraggio dei finanziamenti erogati e delle relative finalità</a:t>
            </a:r>
          </a:p>
          <a:p>
            <a:pPr marL="1314450" lvl="2" indent="-514350" algn="just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Supporto alla programmazione e attuazione delle politiche abitative regionali</a:t>
            </a:r>
          </a:p>
          <a:p>
            <a:pPr marL="800100" lvl="2" indent="0">
              <a:buNone/>
              <a:defRPr/>
            </a:pPr>
            <a:endParaRPr lang="it-IT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>
              <a:buFont typeface="Wingdings" panose="05000000000000000000" pitchFamily="2" charset="2"/>
              <a:buChar char="Ø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Reportistica, interrogazioni ed estrazioni dati</a:t>
            </a:r>
          </a:p>
          <a:p>
            <a:pPr marL="1314450" lvl="2" indent="-514350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Geo-localizzazione del patrimonio immobiliare</a:t>
            </a:r>
          </a:p>
          <a:p>
            <a:pPr marL="1314450" lvl="2" indent="-514350" algn="just">
              <a:buFont typeface="Wingdings" panose="05000000000000000000" pitchFamily="2" charset="2"/>
              <a:buChar char="§"/>
              <a:defRPr/>
            </a:pPr>
            <a:r>
              <a:rPr lang="it-IT" sz="2600" dirty="0" smtClean="0">
                <a:solidFill>
                  <a:schemeClr val="tx2">
                    <a:lumMod val="75000"/>
                  </a:schemeClr>
                </a:solidFill>
              </a:rPr>
              <a:t>Report sul patrimonio in locazione e venduto, sui finanziamenti pubblici, sugli interventi ERP, sui bandi, sui contribuiti agli affitti, . . .</a:t>
            </a:r>
            <a:endParaRPr lang="it-IT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endParaRPr lang="it-IT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dirty="0" smtClean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1376328" cy="500066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390364" y="1268760"/>
            <a:ext cx="8363272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sz="2000" i="1" dirty="0">
                <a:solidFill>
                  <a:schemeClr val="bg1"/>
                </a:solidFill>
              </a:rPr>
              <a:t>Analisi, verifica e monitoraggio dei dati raccolti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40</a:t>
            </a:fld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1944-AA4E-4BB7-A992-432184AC7D3C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9171" y="183179"/>
            <a:ext cx="4474840" cy="4337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 del Progetto: 2018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5301209"/>
              </p:ext>
            </p:extLst>
          </p:nvPr>
        </p:nvGraphicFramePr>
        <p:xfrm>
          <a:off x="457200" y="1142984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E89AC7-34DE-4B13-86DF-0FE0414118BB}" type="slidenum">
              <a:rPr lang="it-IT"/>
              <a:pPr>
                <a:defRPr/>
              </a:pPr>
              <a:t>41</a:t>
            </a:fld>
            <a:endParaRPr lang="it-IT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B8B5-6C01-4E2B-865C-DB3CE6EAEDF3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1" y="30820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610" y="0"/>
            <a:ext cx="6696166" cy="92867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PUSH – </a:t>
            </a:r>
            <a:b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assistenza e manutenzione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1376328" cy="500066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42</a:t>
            </a:fld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endParaRPr lang="it-IT" b="1" dirty="0" smtClean="0"/>
          </a:p>
          <a:p>
            <a:r>
              <a:rPr lang="it-IT" dirty="0" smtClean="0"/>
              <a:t>Contratto di assistenza e manutenzione ordinaria vigente con la RTI </a:t>
            </a:r>
            <a:r>
              <a:rPr lang="it-IT" dirty="0" err="1" smtClean="0"/>
              <a:t>Links-Sincon</a:t>
            </a:r>
            <a:r>
              <a:rPr lang="it-IT" dirty="0" smtClean="0"/>
              <a:t>, sviluppatore della piattaforma, con scadenza 30/09/2018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Affidamento successivo ad altra RTI in base all’accordo quadro CONSIP per i sistemi inseriti nel progetto PUGLIA LOG-in:</a:t>
            </a:r>
          </a:p>
          <a:p>
            <a:pPr lvl="1"/>
            <a:r>
              <a:rPr lang="it-IT" dirty="0" smtClean="0"/>
              <a:t>PUSH è stato inserito nei progetti  strategici dell’azione A.7.9 dell’OR. 7, inserito in ambito OT11 del POR FESR 2014-2020</a:t>
            </a:r>
          </a:p>
          <a:p>
            <a:pPr lvl="1"/>
            <a:r>
              <a:rPr lang="it-IT" dirty="0" smtClean="0"/>
              <a:t>Oggetto del contratto triennale ( 2018-2021):</a:t>
            </a:r>
          </a:p>
          <a:p>
            <a:pPr lvl="2"/>
            <a:r>
              <a:rPr lang="it-IT" dirty="0" smtClean="0"/>
              <a:t>Manutenzione ordinaria, assistenza tecnica, conduzione operativa</a:t>
            </a:r>
          </a:p>
          <a:p>
            <a:pPr lvl="2"/>
            <a:r>
              <a:rPr lang="it-IT" dirty="0" smtClean="0"/>
              <a:t>Manutenzione evolutiva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59B9-C890-4536-A574-60AC1BA59A99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41" y="30820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0610" y="0"/>
            <a:ext cx="6910480" cy="92867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PUSH – possibili evoluzioni della piattaforma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1376328" cy="500066"/>
          </a:xfrm>
          <a:prstGeom prst="rect">
            <a:avLst/>
          </a:prstGeom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endParaRPr lang="it-IT" b="1" dirty="0" smtClean="0"/>
          </a:p>
          <a:p>
            <a:r>
              <a:rPr lang="it-IT" dirty="0" smtClean="0"/>
              <a:t>POR FESR 2014-2020 –</a:t>
            </a:r>
          </a:p>
          <a:p>
            <a:pPr lvl="1"/>
            <a:r>
              <a:rPr lang="it-IT" dirty="0" smtClean="0"/>
              <a:t>azione 9.13: “Interventi per la riduzione del disagio abitativo”</a:t>
            </a:r>
          </a:p>
          <a:p>
            <a:pPr lvl="2"/>
            <a:r>
              <a:rPr lang="it-IT" dirty="0" err="1" smtClean="0"/>
              <a:t>Sub-azione</a:t>
            </a:r>
            <a:r>
              <a:rPr lang="it-IT" dirty="0" smtClean="0"/>
              <a:t> 9.4.5 – “Potenziamento dell’anagrafe degli assegnatari dell’edilizia residenziale per contrastare le frodi, migliorare i processi di gestione e favorire l’accesso agli alloggi sociali da parte delle categorie deboli</a:t>
            </a:r>
          </a:p>
          <a:p>
            <a:pPr lvl="2"/>
            <a:r>
              <a:rPr lang="it-IT" dirty="0" smtClean="0"/>
              <a:t>Stanziamento di  2.000.000 €</a:t>
            </a:r>
          </a:p>
          <a:p>
            <a:pPr lvl="2"/>
            <a:endParaRPr lang="it-IT" dirty="0" smtClean="0"/>
          </a:p>
          <a:p>
            <a:pPr lvl="1"/>
            <a:r>
              <a:rPr lang="it-IT" dirty="0" smtClean="0"/>
              <a:t>È allo studio l’analisi dei fabbisogni di una versione </a:t>
            </a:r>
            <a:r>
              <a:rPr lang="it-IT" b="1" dirty="0" smtClean="0"/>
              <a:t>PUSH 2</a:t>
            </a:r>
            <a:r>
              <a:rPr lang="it-IT" dirty="0" smtClean="0"/>
              <a:t>, che preveda:</a:t>
            </a:r>
          </a:p>
          <a:p>
            <a:pPr lvl="2"/>
            <a:r>
              <a:rPr lang="it-IT" dirty="0" smtClean="0"/>
              <a:t>nuove funzionalità ed obiettivi, incentrati sull’anagrafe dell’utenza ERP</a:t>
            </a:r>
          </a:p>
          <a:p>
            <a:pPr lvl="2"/>
            <a:r>
              <a:rPr lang="it-IT" dirty="0" smtClean="0"/>
              <a:t>eventuali  parti di sistema per l’interfacciamento e l’integrazione con i Sistemi Informativi Gestionali delle ARCA</a:t>
            </a:r>
            <a:endParaRPr lang="it-IT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8453-392F-4201-8921-9F158970CB1F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85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618856" cy="55578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Piano attività 2018 e </a:t>
            </a:r>
            <a:r>
              <a:rPr lang="it-IT" sz="2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deadlines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833660"/>
              </p:ext>
            </p:extLst>
          </p:nvPr>
        </p:nvGraphicFramePr>
        <p:xfrm>
          <a:off x="480120" y="1020752"/>
          <a:ext cx="8229600" cy="510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E89AC7-34DE-4B13-86DF-0FE0414118BB}" type="slidenum">
              <a:rPr lang="it-IT"/>
              <a:pPr>
                <a:defRPr/>
              </a:pPr>
              <a:t>44</a:t>
            </a:fld>
            <a:endParaRPr lang="it-IT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80C8-2425-4D1C-9832-054E136CECBD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5774" y="250320"/>
            <a:ext cx="5194920" cy="466508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Riferimenti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35513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https://push.regione.puglia.it/</a:t>
            </a:r>
            <a:endParaRPr lang="it-IT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Casella di posta elettronica dedicata:</a:t>
            </a:r>
          </a:p>
          <a:p>
            <a:pPr algn="ctr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push@regione.puglia.it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Referenti:  </a:t>
            </a:r>
          </a:p>
          <a:p>
            <a:pPr lvl="1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Responsabile del Progetto per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Innovapuglia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	Dott. Giuseppe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Zaccaro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None/>
            </a:pP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Sezione Politiche Abitative Regione Puglia</a:t>
            </a:r>
          </a:p>
          <a:p>
            <a:pPr marL="457200" lvl="1" indent="0">
              <a:buNone/>
            </a:pP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	Dott.ssa Annalisa Campobasso</a:t>
            </a:r>
          </a:p>
          <a:p>
            <a:pPr>
              <a:buNone/>
            </a:pP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Immagine 8" descr="layout_se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1376328" cy="5000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" y="6417102"/>
            <a:ext cx="8858256" cy="396274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36BA-9970-4000-B9C9-621D78D250B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12555"/>
            <a:ext cx="5842992" cy="63408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Sperimentazione: obiettivi 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E89AC7-34DE-4B13-86DF-0FE0414118BB}" type="slidenum">
              <a:rPr lang="it-IT"/>
              <a:pPr>
                <a:defRPr/>
              </a:pPr>
              <a:t>5</a:t>
            </a:fld>
            <a:endParaRPr lang="it-IT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graphicFrame>
        <p:nvGraphicFramePr>
          <p:cNvPr id="12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902637"/>
              </p:ext>
            </p:extLst>
          </p:nvPr>
        </p:nvGraphicFramePr>
        <p:xfrm>
          <a:off x="533378" y="1181665"/>
          <a:ext cx="854395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8F29-B026-4A83-A105-321839787301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5" y="44624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0696" y="95373"/>
            <a:ext cx="6805697" cy="7021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Sperimentazione:  Popolamento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anca </a:t>
            </a:r>
            <a:r>
              <a:rPr lang="it-IT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ati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1720944"/>
              </p:ext>
            </p:extLst>
          </p:nvPr>
        </p:nvGraphicFramePr>
        <p:xfrm>
          <a:off x="728650" y="1020752"/>
          <a:ext cx="7686700" cy="508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2" y="6381328"/>
            <a:ext cx="8858256" cy="396274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C66B-FB3C-4A99-A163-450189D04C5A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4645025" y="1412776"/>
            <a:ext cx="3446040" cy="4606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606959" y="1412776"/>
            <a:ext cx="3672408" cy="4608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" y="6345094"/>
            <a:ext cx="8858256" cy="39627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5" y="102828"/>
            <a:ext cx="9010669" cy="8779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3884" y="180495"/>
            <a:ext cx="6096000" cy="49307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Sperimentazione: gli Enti Pilota </a:t>
            </a:r>
            <a:endParaRPr lang="it-IT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1403648" y="1522862"/>
            <a:ext cx="1906588" cy="541927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 smtClean="0">
                <a:solidFill>
                  <a:srgbClr val="A0F1FA"/>
                </a:solidFill>
              </a:rPr>
              <a:t>A.R.C.A.</a:t>
            </a:r>
            <a:endParaRPr lang="it-IT" sz="2800" dirty="0">
              <a:solidFill>
                <a:srgbClr val="A0F1FA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Puglia Centrale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Capitanata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Nord Salento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Sud Salento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800" dirty="0" smtClean="0">
                <a:solidFill>
                  <a:schemeClr val="bg1"/>
                </a:solidFill>
              </a:rPr>
              <a:t>Jonica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3"/>
          </p:nvPr>
        </p:nvSpPr>
        <p:spPr>
          <a:xfrm>
            <a:off x="5575957" y="1632741"/>
            <a:ext cx="1584176" cy="432048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solidFill>
                  <a:srgbClr val="A0F1FA"/>
                </a:solidFill>
              </a:rPr>
              <a:t>COMUNI</a:t>
            </a:r>
            <a:endParaRPr lang="it-IT" sz="2800" dirty="0">
              <a:solidFill>
                <a:srgbClr val="A0F1FA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Bari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Foggia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Lecce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Brindisi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Taranto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Andria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Alliste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Sannicandro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it-IT" sz="2400" dirty="0" smtClean="0">
                <a:solidFill>
                  <a:schemeClr val="bg1"/>
                </a:solidFill>
              </a:rPr>
              <a:t>Carovigno</a:t>
            </a:r>
          </a:p>
          <a:p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E89AC7-34DE-4B13-86DF-0FE0414118BB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7" name="Immagine 6" descr="layout_se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42852"/>
            <a:ext cx="1376328" cy="500066"/>
          </a:xfrm>
          <a:prstGeom prst="rect">
            <a:avLst/>
          </a:prstGeom>
        </p:spPr>
      </p:pic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CB9C-7BE3-4F09-8646-24B17D0DBE1E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63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L’avvio della sperimentazione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mtClean="0"/>
              <a:t>13/03/2017 - Presentazione e avvio della sperimentazione del sistema PUSH </a:t>
            </a:r>
          </a:p>
          <a:p>
            <a:r>
              <a:rPr lang="it-IT" smtClean="0"/>
              <a:t>14 Enti pilota selezionati:</a:t>
            </a:r>
          </a:p>
          <a:p>
            <a:pPr lvl="1"/>
            <a:r>
              <a:rPr lang="it-IT" smtClean="0"/>
              <a:t> 5 ARCA </a:t>
            </a:r>
          </a:p>
          <a:p>
            <a:pPr lvl="1"/>
            <a:r>
              <a:rPr lang="it-IT" smtClean="0"/>
              <a:t> 9 Comuni</a:t>
            </a:r>
          </a:p>
          <a:p>
            <a:r>
              <a:rPr lang="it-IT" smtClean="0"/>
              <a:t>Obiettivi della sperimentazione:</a:t>
            </a:r>
          </a:p>
          <a:p>
            <a:pPr lvl="1"/>
            <a:r>
              <a:rPr lang="it-IT" smtClean="0"/>
              <a:t>Creare le banche dati patrimoniali e dei finanziamenti per interventi ERP</a:t>
            </a:r>
          </a:p>
          <a:p>
            <a:pPr lvl="1"/>
            <a:r>
              <a:rPr lang="it-IT" smtClean="0"/>
              <a:t>Perfezionare il collaudo della piattaforma complessa e dei protocolli di colloquio e l’integrazione tra i sottosistemi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A4A9-456D-41BB-ADEC-103039A86740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9320"/>
            <a:ext cx="8998476" cy="445852"/>
          </a:xfrm>
          <a:prstGeom prst="rect">
            <a:avLst/>
          </a:prstGeom>
          <a:solidFill>
            <a:srgbClr val="7AECF8"/>
          </a:solidFill>
        </p:spPr>
      </p:pic>
      <p:sp>
        <p:nvSpPr>
          <p:cNvPr id="6" name="Rettangolo 5"/>
          <p:cNvSpPr/>
          <p:nvPr/>
        </p:nvSpPr>
        <p:spPr>
          <a:xfrm rot="5400000">
            <a:off x="4069374" y="-4053905"/>
            <a:ext cx="773832" cy="8892480"/>
          </a:xfrm>
          <a:prstGeom prst="rect">
            <a:avLst/>
          </a:prstGeom>
          <a:gradFill>
            <a:gsLst>
              <a:gs pos="5000">
                <a:schemeClr val="accent3">
                  <a:alpha val="83000"/>
                  <a:lumMod val="0"/>
                  <a:lumOff val="10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sperimentazione </a:t>
            </a:r>
            <a:r>
              <a:rPr lang="it-IT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…Stato</a:t>
            </a:r>
            <a:r>
              <a:rPr lang="it-IT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dell’arte </a:t>
            </a:r>
            <a:endParaRPr lang="it-IT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Segnaposto contenuto 38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it-IT" b="1" u="sng" dirty="0" smtClean="0"/>
              <a:t>13 Enti registrati</a:t>
            </a:r>
            <a:r>
              <a:rPr lang="it-IT" u="sng" dirty="0" smtClean="0"/>
              <a:t> </a:t>
            </a:r>
            <a:r>
              <a:rPr lang="it-IT" dirty="0" smtClean="0"/>
              <a:t>sulla piattaforma:</a:t>
            </a:r>
          </a:p>
          <a:p>
            <a:pPr lvl="1"/>
            <a:r>
              <a:rPr lang="it-IT" dirty="0" smtClean="0"/>
              <a:t> 11 dei 14 enti pilota selezionati: </a:t>
            </a:r>
            <a:endParaRPr lang="it-IT" sz="2400" dirty="0" smtClean="0"/>
          </a:p>
          <a:p>
            <a:pPr lvl="2"/>
            <a:r>
              <a:rPr lang="it-IT" dirty="0" smtClean="0"/>
              <a:t>Arca Puglia Centrale, Arca </a:t>
            </a:r>
            <a:r>
              <a:rPr lang="it-IT" dirty="0" err="1" smtClean="0"/>
              <a:t>Jonica</a:t>
            </a:r>
            <a:r>
              <a:rPr lang="it-IT" dirty="0" smtClean="0"/>
              <a:t>, Arca Capitanata, Arca Sud Salento, Arca Nord Salento, </a:t>
            </a:r>
            <a:endParaRPr lang="it-IT" sz="2000" dirty="0" smtClean="0"/>
          </a:p>
          <a:p>
            <a:pPr lvl="2"/>
            <a:r>
              <a:rPr lang="it-IT" dirty="0" smtClean="0"/>
              <a:t>Comuni di Bari, Brindisi, Andria, </a:t>
            </a:r>
            <a:r>
              <a:rPr lang="it-IT" dirty="0" err="1" smtClean="0"/>
              <a:t>Alliste</a:t>
            </a:r>
            <a:r>
              <a:rPr lang="it-IT" dirty="0" smtClean="0"/>
              <a:t>, </a:t>
            </a:r>
            <a:r>
              <a:rPr lang="it-IT" dirty="0" err="1" smtClean="0"/>
              <a:t>Carovigno</a:t>
            </a:r>
            <a:r>
              <a:rPr lang="it-IT" dirty="0" smtClean="0"/>
              <a:t>, Sannicandro,</a:t>
            </a:r>
            <a:endParaRPr lang="it-IT" sz="2000" dirty="0" smtClean="0"/>
          </a:p>
          <a:p>
            <a:pPr lvl="1"/>
            <a:r>
              <a:rPr lang="it-IT" dirty="0" smtClean="0"/>
              <a:t>2 comuni non pilota:</a:t>
            </a:r>
            <a:endParaRPr lang="it-IT" sz="2400" dirty="0" smtClean="0"/>
          </a:p>
          <a:p>
            <a:pPr lvl="2"/>
            <a:r>
              <a:rPr lang="it-IT" dirty="0" smtClean="0"/>
              <a:t>Gravina di Puglia, </a:t>
            </a:r>
            <a:r>
              <a:rPr lang="it-IT" dirty="0" err="1" smtClean="0"/>
              <a:t>Canosa</a:t>
            </a:r>
            <a:r>
              <a:rPr lang="it-IT" dirty="0" smtClean="0"/>
              <a:t> di Puglia</a:t>
            </a:r>
            <a:endParaRPr lang="it-IT" sz="2800" dirty="0" smtClean="0"/>
          </a:p>
          <a:p>
            <a:r>
              <a:rPr lang="it-IT" dirty="0" smtClean="0"/>
              <a:t> Enti pilota </a:t>
            </a:r>
            <a:r>
              <a:rPr lang="it-IT" b="1" u="sng" dirty="0" smtClean="0"/>
              <a:t>non ancora registrati</a:t>
            </a:r>
            <a:r>
              <a:rPr lang="it-IT" b="1" dirty="0" smtClean="0"/>
              <a:t> sono 3:</a:t>
            </a:r>
            <a:endParaRPr lang="it-IT" sz="2800" dirty="0" smtClean="0"/>
          </a:p>
          <a:p>
            <a:pPr lvl="1"/>
            <a:r>
              <a:rPr lang="it-IT" dirty="0" smtClean="0"/>
              <a:t>Comune di Lecce, Foggia, Taranto</a:t>
            </a:r>
            <a:endParaRPr lang="it-IT" sz="2400" dirty="0" smtClean="0"/>
          </a:p>
          <a:p>
            <a:pPr lvl="1"/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A583-6C8C-4830-A12A-76A03336354F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 descr="layout_se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" y="76959"/>
            <a:ext cx="1376328" cy="500066"/>
          </a:xfrm>
          <a:prstGeom prst="rect">
            <a:avLst/>
          </a:prstGeom>
        </p:spPr>
      </p:pic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BAAD-276F-464B-955E-D91D3F9374B5}" type="datetime1">
              <a:rPr lang="it-IT" smtClean="0"/>
              <a:pPr/>
              <a:t>09/04/2018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7737</TotalTime>
  <Words>1557</Words>
  <Application>Microsoft Office PowerPoint</Application>
  <PresentationFormat>Presentazione su schermo (4:3)</PresentationFormat>
  <Paragraphs>436</Paragraphs>
  <Slides>45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Diapositiva 1</vt:lpstr>
      <vt:lpstr>Indice</vt:lpstr>
      <vt:lpstr>Obiettivi</vt:lpstr>
      <vt:lpstr>Obiettivi…in dettaglio</vt:lpstr>
      <vt:lpstr>La Sperimentazione: obiettivi </vt:lpstr>
      <vt:lpstr>La Sperimentazione:  Popolamento Banca Dati</vt:lpstr>
      <vt:lpstr>La Sperimentazione: gli Enti Pilota </vt:lpstr>
      <vt:lpstr>L’avvio della sperimentazione</vt:lpstr>
      <vt:lpstr>La sperimentazione …Stato dell’arte </vt:lpstr>
      <vt:lpstr>La sperimentazione …Stato dell’arte </vt:lpstr>
      <vt:lpstr>Enti registrati…</vt:lpstr>
      <vt:lpstr>…Enti registrati </vt:lpstr>
      <vt:lpstr>Invio flussi patrimoniali </vt:lpstr>
      <vt:lpstr>Invio flussi patrimoniali </vt:lpstr>
      <vt:lpstr>Invio flussi patrimoniali </vt:lpstr>
      <vt:lpstr>Banca dati patrimonio immobiliare </vt:lpstr>
      <vt:lpstr>Invio flussi patrimoniali </vt:lpstr>
      <vt:lpstr>Patrimonio immobiliare … prerequisiti</vt:lpstr>
      <vt:lpstr>Patrimonio immobiliare … prerequisiti</vt:lpstr>
      <vt:lpstr>Patrimonio immobiliare … prerequisiti</vt:lpstr>
      <vt:lpstr>Supporto agli utenti</vt:lpstr>
      <vt:lpstr>Supporto agli utenti</vt:lpstr>
      <vt:lpstr>Comunicazione istituzionale</vt:lpstr>
      <vt:lpstr>Comunicazione istituzionale …su ORCA</vt:lpstr>
      <vt:lpstr>Consultazione  banca dati patrimoniale PUSH </vt:lpstr>
      <vt:lpstr>Consultazione  banca dati patrimoniale PUSH </vt:lpstr>
      <vt:lpstr>Consultazione  banca dati patrimoniale PUSH </vt:lpstr>
      <vt:lpstr>Consultazione  banca dati patrimoniale PUSH </vt:lpstr>
      <vt:lpstr>Cruscotto direzionale  </vt:lpstr>
      <vt:lpstr>Criticità incontrate nell’invio dati patrimoniali</vt:lpstr>
      <vt:lpstr>Diapositiva 31</vt:lpstr>
      <vt:lpstr>Funzionalità - Patrimonio Immobiliare ERP</vt:lpstr>
      <vt:lpstr>Creazione banca dati dei  finanziamenti per  programmi semplici e complessi</vt:lpstr>
      <vt:lpstr>Acquisizione flussi contabilità cantieri</vt:lpstr>
      <vt:lpstr>Gestione contabilità cantieri e richieste di finanziamento</vt:lpstr>
      <vt:lpstr>Gestione contabilità cantieri e richieste di finanziamento</vt:lpstr>
      <vt:lpstr>Funzionalità</vt:lpstr>
      <vt:lpstr>Funzionalità</vt:lpstr>
      <vt:lpstr>Funzionalità</vt:lpstr>
      <vt:lpstr>Funzionalità</vt:lpstr>
      <vt:lpstr>Fasi del Progetto: 2018</vt:lpstr>
      <vt:lpstr>PUSH –  assistenza e manutenzione</vt:lpstr>
      <vt:lpstr>PUSH – possibili evoluzioni della piattaforma</vt:lpstr>
      <vt:lpstr>Piano attività 2018 e deadlines</vt:lpstr>
      <vt:lpstr> Riferimenti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PuSH –  Puglia Social Housing</dc:title>
  <dc:creator>Campobasso</dc:creator>
  <cp:lastModifiedBy>Campobasso</cp:lastModifiedBy>
  <cp:revision>428</cp:revision>
  <dcterms:created xsi:type="dcterms:W3CDTF">2015-02-26T15:53:41Z</dcterms:created>
  <dcterms:modified xsi:type="dcterms:W3CDTF">2018-04-09T08:06:52Z</dcterms:modified>
</cp:coreProperties>
</file>